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sldIdLst>
    <p:sldId id="256" r:id="rId2"/>
    <p:sldId id="257" r:id="rId3"/>
    <p:sldId id="270" r:id="rId4"/>
    <p:sldId id="271" r:id="rId5"/>
    <p:sldId id="272" r:id="rId6"/>
    <p:sldId id="261" r:id="rId7"/>
    <p:sldId id="262" r:id="rId8"/>
    <p:sldId id="263" r:id="rId9"/>
    <p:sldId id="266" r:id="rId10"/>
    <p:sldId id="265" r:id="rId11"/>
    <p:sldId id="267" r:id="rId12"/>
    <p:sldId id="268" r:id="rId13"/>
    <p:sldId id="27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07"/>
    <p:restoredTop sz="94650"/>
  </p:normalViewPr>
  <p:slideViewPr>
    <p:cSldViewPr snapToGrid="0">
      <p:cViewPr>
        <p:scale>
          <a:sx n="69" d="100"/>
          <a:sy n="69" d="100"/>
        </p:scale>
        <p:origin x="528" y="1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80C50CD-E178-4744-9B35-B2F624D6C5E9}" type="datetimeFigureOut">
              <a:rPr lang="en-US" smtClean="0"/>
              <a:t>10/2/25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27960325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388020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16358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0C50CD-E178-4744-9B35-B2F624D6C5E9}" type="datetimeFigureOut">
              <a:rPr lang="en-US" smtClean="0"/>
              <a:t>10/2/25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502037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E80C50CD-E178-4744-9B35-B2F624D6C5E9}" type="datetimeFigureOut">
              <a:rPr lang="en-US" smtClean="0"/>
              <a:t>10/2/25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04539939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E80C50CD-E178-4744-9B35-B2F624D6C5E9}" type="datetimeFigureOut">
              <a:rPr lang="en-US" smtClean="0"/>
              <a:t>10/2/25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500267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E80C50CD-E178-4744-9B35-B2F624D6C5E9}" type="datetimeFigureOut">
              <a:rPr lang="en-US" smtClean="0"/>
              <a:pPr/>
              <a:t>10/2/25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48CC95F-0247-41B6-91CF-DC97C76A7088}"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3244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10/2/25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212955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10/2/25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97988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80C50CD-E178-4744-9B35-B2F624D6C5E9}" type="datetimeFigureOut">
              <a:rPr lang="en-US" smtClean="0"/>
              <a:t>10/2/25</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83057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80C50CD-E178-4744-9B35-B2F624D6C5E9}" type="datetimeFigureOut">
              <a:rPr lang="en-US" smtClean="0"/>
              <a:t>10/2/25</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335169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80C50CD-E178-4744-9B35-B2F624D6C5E9}" type="datetimeFigureOut">
              <a:rPr lang="en-US" smtClean="0"/>
              <a:pPr/>
              <a:t>10/2/25</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48CC95F-0247-41B6-91CF-DC97C76A7088}" type="slidenum">
              <a:rPr lang="en-US" smtClean="0"/>
              <a:pPr/>
              <a:t>‹#›</a:t>
            </a:fld>
            <a:endParaRPr lang="en-US"/>
          </a:p>
        </p:txBody>
      </p:sp>
    </p:spTree>
    <p:extLst>
      <p:ext uri="{BB962C8B-B14F-4D97-AF65-F5344CB8AC3E}">
        <p14:creationId xmlns:p14="http://schemas.microsoft.com/office/powerpoint/2010/main" val="424685394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arimekko.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yle.f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mredevseren.webflow.i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dentio.fi/"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4" name="Picture 13" descr="A milky way in the sky&#10;&#10;AI-generated content may be incorrect.">
            <a:extLst>
              <a:ext uri="{FF2B5EF4-FFF2-40B4-BE49-F238E27FC236}">
                <a16:creationId xmlns:a16="http://schemas.microsoft.com/office/drawing/2014/main" id="{CAF08D88-DCB0-EC03-3DC1-AB2417DA7576}"/>
              </a:ext>
            </a:extLst>
          </p:cNvPr>
          <p:cNvPicPr>
            <a:picLocks noChangeAspect="1"/>
          </p:cNvPicPr>
          <p:nvPr/>
        </p:nvPicPr>
        <p:blipFill>
          <a:blip r:embed="rId2"/>
          <a:srcRect t="8265" b="30259"/>
          <a:stretch>
            <a:fillRect/>
          </a:stretch>
        </p:blipFill>
        <p:spPr>
          <a:xfrm>
            <a:off x="20" y="10"/>
            <a:ext cx="12191980" cy="4571990"/>
          </a:xfrm>
          <a:prstGeom prst="rect">
            <a:avLst/>
          </a:prstGeom>
        </p:spPr>
      </p:pic>
      <p:sp>
        <p:nvSpPr>
          <p:cNvPr id="2" name="Title 1">
            <a:extLst>
              <a:ext uri="{FF2B5EF4-FFF2-40B4-BE49-F238E27FC236}">
                <a16:creationId xmlns:a16="http://schemas.microsoft.com/office/drawing/2014/main" id="{A612CFB6-90A1-5E35-1249-5B22D75E2FE6}"/>
              </a:ext>
            </a:extLst>
          </p:cNvPr>
          <p:cNvSpPr>
            <a:spLocks noGrp="1"/>
          </p:cNvSpPr>
          <p:nvPr>
            <p:ph type="ctrTitle"/>
          </p:nvPr>
        </p:nvSpPr>
        <p:spPr>
          <a:xfrm>
            <a:off x="1600200" y="3753529"/>
            <a:ext cx="8991600" cy="1645759"/>
          </a:xfrm>
        </p:spPr>
        <p:txBody>
          <a:bodyPr>
            <a:normAutofit/>
          </a:bodyPr>
          <a:lstStyle/>
          <a:p>
            <a:r>
              <a:rPr lang="en-US" sz="2900" dirty="0"/>
              <a:t>Standards and trends + </a:t>
            </a:r>
            <a:br>
              <a:rPr lang="en-US" sz="2900" dirty="0"/>
            </a:br>
            <a:r>
              <a:rPr lang="en-US" sz="2900" dirty="0"/>
              <a:t>UI lessons recap</a:t>
            </a:r>
            <a:br>
              <a:rPr lang="en-US" sz="2900" dirty="0"/>
            </a:br>
            <a:endParaRPr lang="fi-FI" sz="2900" dirty="0"/>
          </a:p>
        </p:txBody>
      </p:sp>
      <p:sp>
        <p:nvSpPr>
          <p:cNvPr id="3" name="Subtitle 2">
            <a:extLst>
              <a:ext uri="{FF2B5EF4-FFF2-40B4-BE49-F238E27FC236}">
                <a16:creationId xmlns:a16="http://schemas.microsoft.com/office/drawing/2014/main" id="{16C4BBC8-D320-86AA-E179-9D8684832755}"/>
              </a:ext>
            </a:extLst>
          </p:cNvPr>
          <p:cNvSpPr>
            <a:spLocks noGrp="1"/>
          </p:cNvSpPr>
          <p:nvPr>
            <p:ph type="subTitle" idx="1"/>
          </p:nvPr>
        </p:nvSpPr>
        <p:spPr>
          <a:xfrm>
            <a:off x="2695194" y="5704731"/>
            <a:ext cx="6801612" cy="513189"/>
          </a:xfrm>
        </p:spPr>
        <p:txBody>
          <a:bodyPr>
            <a:normAutofit/>
          </a:bodyPr>
          <a:lstStyle/>
          <a:p>
            <a:r>
              <a:rPr lang="fi-FI" dirty="0"/>
              <a:t>Anna Shitikova</a:t>
            </a:r>
          </a:p>
        </p:txBody>
      </p:sp>
    </p:spTree>
    <p:extLst>
      <p:ext uri="{BB962C8B-B14F-4D97-AF65-F5344CB8AC3E}">
        <p14:creationId xmlns:p14="http://schemas.microsoft.com/office/powerpoint/2010/main" val="3423584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7AA71614-6154-BE5C-4AFF-A270658A53A6}"/>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vert="horz" lIns="182880" tIns="182880" rIns="182880" bIns="182880" rtlCol="0" anchor="ctr">
            <a:normAutofit/>
          </a:bodyPr>
          <a:lstStyle/>
          <a:p>
            <a:r>
              <a:rPr lang="en-US" kern="1200" cap="all" spc="200" baseline="0" dirty="0">
                <a:solidFill>
                  <a:srgbClr val="FFFFFF"/>
                </a:solidFill>
                <a:latin typeface="+mj-lt"/>
                <a:ea typeface="+mj-ea"/>
                <a:cs typeface="+mj-cs"/>
              </a:rPr>
              <a:t> I have learned</a:t>
            </a:r>
            <a:br>
              <a:rPr lang="en-US" kern="1200" cap="all" spc="200" baseline="0" dirty="0">
                <a:solidFill>
                  <a:srgbClr val="FFFFFF"/>
                </a:solidFill>
                <a:latin typeface="+mj-lt"/>
                <a:ea typeface="+mj-ea"/>
                <a:cs typeface="+mj-cs"/>
              </a:rPr>
            </a:br>
            <a:br>
              <a:rPr lang="en-US" kern="1200" cap="all" spc="200" baseline="0" dirty="0">
                <a:solidFill>
                  <a:srgbClr val="FFFFFF"/>
                </a:solidFill>
                <a:latin typeface="+mj-lt"/>
                <a:ea typeface="+mj-ea"/>
                <a:cs typeface="+mj-cs"/>
              </a:rPr>
            </a:br>
            <a:r>
              <a:rPr lang="en-US" kern="1200" cap="all" spc="200" baseline="0" dirty="0">
                <a:solidFill>
                  <a:srgbClr val="FFFFFF"/>
                </a:solidFill>
                <a:latin typeface="+mj-lt"/>
                <a:ea typeface="+mj-ea"/>
                <a:cs typeface="+mj-cs"/>
              </a:rPr>
              <a:t> </a:t>
            </a:r>
            <a:r>
              <a:rPr lang="en-US" sz="2000" dirty="0"/>
              <a:t>wireframe modeling </a:t>
            </a:r>
            <a:endParaRPr lang="en-US" sz="2000" kern="1200" cap="all" spc="200" baseline="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C6086E2A-D68B-5F99-FC4B-E055BB9566E3}"/>
              </a:ext>
            </a:extLst>
          </p:cNvPr>
          <p:cNvSpPr>
            <a:spLocks noGrp="1"/>
          </p:cNvSpPr>
          <p:nvPr>
            <p:ph idx="1"/>
          </p:nvPr>
        </p:nvSpPr>
        <p:spPr>
          <a:xfrm>
            <a:off x="5591695" y="1402080"/>
            <a:ext cx="5320696" cy="4053840"/>
          </a:xfrm>
        </p:spPr>
        <p:txBody>
          <a:bodyPr vert="horz" lIns="91440" tIns="45720" rIns="91440" bIns="45720" rtlCol="0" anchor="ctr">
            <a:normAutofit/>
          </a:bodyPr>
          <a:lstStyle/>
          <a:p>
            <a:pPr marL="0" indent="0">
              <a:buNone/>
            </a:pPr>
            <a:r>
              <a:rPr lang="en-US" dirty="0"/>
              <a:t>Wireframe modeling taught me to separate structure from visual polish. I start with simple sketches or black-and-white wireframes to plan the information architecture, layout, and user flow without getting distracted by colors and fonts. Wireframes help validate assumptions early on (where buttons are located, what fields are needed, how pages are connected) and make changes quickly without wasting time on visualization or coding. They are a great tool for team coordination and documenting user flows.</a:t>
            </a:r>
          </a:p>
          <a:p>
            <a:endParaRPr lang="en-US" dirty="0"/>
          </a:p>
        </p:txBody>
      </p:sp>
    </p:spTree>
    <p:extLst>
      <p:ext uri="{BB962C8B-B14F-4D97-AF65-F5344CB8AC3E}">
        <p14:creationId xmlns:p14="http://schemas.microsoft.com/office/powerpoint/2010/main" val="361370137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F8F392-BFA0-B4A9-F8DC-A038122ED87C}"/>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200" dirty="0">
                <a:solidFill>
                  <a:srgbClr val="FFFFFF"/>
                </a:solidFill>
              </a:rPr>
              <a:t>I have learned</a:t>
            </a:r>
            <a:br>
              <a:rPr lang="en-US" sz="3200" dirty="0">
                <a:solidFill>
                  <a:srgbClr val="FFFFFF"/>
                </a:solidFill>
              </a:rPr>
            </a:br>
            <a:br>
              <a:rPr lang="en-US" sz="3200" dirty="0">
                <a:solidFill>
                  <a:srgbClr val="FFFFFF"/>
                </a:solidFill>
              </a:rPr>
            </a:br>
            <a:r>
              <a:rPr lang="en-US" sz="3200" dirty="0"/>
              <a:t> </a:t>
            </a:r>
            <a:r>
              <a:rPr lang="fi-FI" sz="2000" dirty="0" err="1"/>
              <a:t>Prototyping</a:t>
            </a:r>
            <a:endParaRPr lang="fi-FI" sz="2000" dirty="0">
              <a:solidFill>
                <a:srgbClr val="FFFFFF"/>
              </a:solidFill>
            </a:endParaRPr>
          </a:p>
        </p:txBody>
      </p:sp>
      <p:sp>
        <p:nvSpPr>
          <p:cNvPr id="3" name="Content Placeholder 2">
            <a:extLst>
              <a:ext uri="{FF2B5EF4-FFF2-40B4-BE49-F238E27FC236}">
                <a16:creationId xmlns:a16="http://schemas.microsoft.com/office/drawing/2014/main" id="{BEDE380C-49B3-0DCF-4117-305C1C0BF446}"/>
              </a:ext>
            </a:extLst>
          </p:cNvPr>
          <p:cNvSpPr>
            <a:spLocks noGrp="1"/>
          </p:cNvSpPr>
          <p:nvPr>
            <p:ph idx="1"/>
          </p:nvPr>
        </p:nvSpPr>
        <p:spPr>
          <a:xfrm>
            <a:off x="5591695" y="1402080"/>
            <a:ext cx="5320696" cy="4053840"/>
          </a:xfrm>
        </p:spPr>
        <p:txBody>
          <a:bodyPr anchor="ctr">
            <a:normAutofit/>
          </a:bodyPr>
          <a:lstStyle/>
          <a:p>
            <a:endParaRPr lang="fi-FI" dirty="0"/>
          </a:p>
          <a:p>
            <a:endParaRPr lang="fi-FI" dirty="0"/>
          </a:p>
          <a:p>
            <a:pPr marL="0" indent="0">
              <a:buNone/>
            </a:pPr>
            <a:r>
              <a:rPr lang="fi-FI" dirty="0" err="1"/>
              <a:t>Prototyping</a:t>
            </a:r>
            <a:r>
              <a:rPr lang="fi-FI" dirty="0"/>
              <a:t> </a:t>
            </a:r>
            <a:r>
              <a:rPr lang="fi-FI" dirty="0" err="1"/>
              <a:t>showed</a:t>
            </a:r>
            <a:r>
              <a:rPr lang="fi-FI" dirty="0"/>
              <a:t> me </a:t>
            </a:r>
            <a:r>
              <a:rPr lang="fi-FI" dirty="0" err="1"/>
              <a:t>how</a:t>
            </a:r>
            <a:r>
              <a:rPr lang="fi-FI" dirty="0"/>
              <a:t> to </a:t>
            </a:r>
            <a:r>
              <a:rPr lang="fi-FI" dirty="0" err="1"/>
              <a:t>transform</a:t>
            </a:r>
            <a:r>
              <a:rPr lang="fi-FI" dirty="0"/>
              <a:t> </a:t>
            </a:r>
            <a:r>
              <a:rPr lang="fi-FI" dirty="0" err="1"/>
              <a:t>static</a:t>
            </a:r>
            <a:r>
              <a:rPr lang="fi-FI" dirty="0"/>
              <a:t> </a:t>
            </a:r>
            <a:r>
              <a:rPr lang="fi-FI" dirty="0" err="1"/>
              <a:t>ideas</a:t>
            </a:r>
            <a:r>
              <a:rPr lang="fi-FI" dirty="0"/>
              <a:t> into </a:t>
            </a:r>
            <a:r>
              <a:rPr lang="fi-FI" dirty="0" err="1"/>
              <a:t>interactive</a:t>
            </a:r>
            <a:r>
              <a:rPr lang="fi-FI" dirty="0"/>
              <a:t> </a:t>
            </a:r>
            <a:r>
              <a:rPr lang="fi-FI" dirty="0" err="1"/>
              <a:t>experiences</a:t>
            </a:r>
            <a:r>
              <a:rPr lang="fi-FI" dirty="0"/>
              <a:t>. </a:t>
            </a:r>
            <a:r>
              <a:rPr lang="fi-FI" dirty="0" err="1"/>
              <a:t>Clickable</a:t>
            </a:r>
            <a:r>
              <a:rPr lang="fi-FI" dirty="0"/>
              <a:t> </a:t>
            </a:r>
            <a:r>
              <a:rPr lang="fi-FI" dirty="0" err="1"/>
              <a:t>prototypes</a:t>
            </a:r>
            <a:r>
              <a:rPr lang="fi-FI" dirty="0"/>
              <a:t> (</a:t>
            </a:r>
            <a:r>
              <a:rPr lang="fi-FI" dirty="0" err="1"/>
              <a:t>even</a:t>
            </a:r>
            <a:r>
              <a:rPr lang="fi-FI" dirty="0"/>
              <a:t> </a:t>
            </a:r>
            <a:r>
              <a:rPr lang="fi-FI" dirty="0" err="1"/>
              <a:t>the</a:t>
            </a:r>
            <a:r>
              <a:rPr lang="fi-FI" dirty="0"/>
              <a:t> </a:t>
            </a:r>
            <a:r>
              <a:rPr lang="fi-FI" dirty="0" err="1"/>
              <a:t>simplest</a:t>
            </a:r>
            <a:r>
              <a:rPr lang="fi-FI" dirty="0"/>
              <a:t> </a:t>
            </a:r>
            <a:r>
              <a:rPr lang="fi-FI" dirty="0" err="1"/>
              <a:t>ones</a:t>
            </a:r>
            <a:r>
              <a:rPr lang="fi-FI" dirty="0"/>
              <a:t>) </a:t>
            </a:r>
            <a:r>
              <a:rPr lang="fi-FI" dirty="0" err="1"/>
              <a:t>allow</a:t>
            </a:r>
            <a:r>
              <a:rPr lang="fi-FI" dirty="0"/>
              <a:t> me to </a:t>
            </a:r>
            <a:r>
              <a:rPr lang="fi-FI" dirty="0" err="1"/>
              <a:t>test</a:t>
            </a:r>
            <a:r>
              <a:rPr lang="fi-FI" dirty="0"/>
              <a:t> </a:t>
            </a:r>
            <a:r>
              <a:rPr lang="fi-FI" dirty="0" err="1"/>
              <a:t>interactions</a:t>
            </a:r>
            <a:r>
              <a:rPr lang="fi-FI" dirty="0"/>
              <a:t>, </a:t>
            </a:r>
            <a:r>
              <a:rPr lang="fi-FI" dirty="0" err="1"/>
              <a:t>synchronization</a:t>
            </a:r>
            <a:r>
              <a:rPr lang="fi-FI" dirty="0"/>
              <a:t>, and </a:t>
            </a:r>
            <a:r>
              <a:rPr lang="fi-FI" dirty="0" err="1"/>
              <a:t>user</a:t>
            </a:r>
            <a:r>
              <a:rPr lang="fi-FI" dirty="0"/>
              <a:t> </a:t>
            </a:r>
            <a:r>
              <a:rPr lang="fi-FI" dirty="0" err="1"/>
              <a:t>flow</a:t>
            </a:r>
            <a:r>
              <a:rPr lang="fi-FI" dirty="0"/>
              <a:t> </a:t>
            </a:r>
            <a:r>
              <a:rPr lang="fi-FI" dirty="0" err="1"/>
              <a:t>before</a:t>
            </a:r>
            <a:r>
              <a:rPr lang="fi-FI" dirty="0"/>
              <a:t> </a:t>
            </a:r>
            <a:r>
              <a:rPr lang="fi-FI" dirty="0" err="1"/>
              <a:t>implementation</a:t>
            </a:r>
            <a:r>
              <a:rPr lang="fi-FI" dirty="0"/>
              <a:t>. I </a:t>
            </a:r>
            <a:r>
              <a:rPr lang="fi-FI" dirty="0" err="1"/>
              <a:t>learned</a:t>
            </a:r>
            <a:r>
              <a:rPr lang="fi-FI" dirty="0"/>
              <a:t> to </a:t>
            </a:r>
            <a:r>
              <a:rPr lang="fi-FI" dirty="0" err="1"/>
              <a:t>create</a:t>
            </a:r>
            <a:r>
              <a:rPr lang="fi-FI" dirty="0"/>
              <a:t> </a:t>
            </a:r>
            <a:r>
              <a:rPr lang="fi-FI" dirty="0" err="1"/>
              <a:t>prototypes</a:t>
            </a:r>
            <a:r>
              <a:rPr lang="fi-FI" dirty="0"/>
              <a:t> in </a:t>
            </a:r>
            <a:r>
              <a:rPr lang="fi-FI" dirty="0" err="1"/>
              <a:t>stages</a:t>
            </a:r>
            <a:r>
              <a:rPr lang="fi-FI" dirty="0"/>
              <a:t>: </a:t>
            </a:r>
            <a:r>
              <a:rPr lang="fi-FI" dirty="0" err="1"/>
              <a:t>low-level</a:t>
            </a:r>
            <a:r>
              <a:rPr lang="fi-FI" dirty="0"/>
              <a:t> </a:t>
            </a:r>
            <a:r>
              <a:rPr lang="fi-FI" dirty="0" err="1"/>
              <a:t>ones</a:t>
            </a:r>
            <a:r>
              <a:rPr lang="fi-FI" dirty="0"/>
              <a:t> for </a:t>
            </a:r>
            <a:r>
              <a:rPr lang="fi-FI" dirty="0" err="1"/>
              <a:t>validating</a:t>
            </a:r>
            <a:r>
              <a:rPr lang="fi-FI" dirty="0"/>
              <a:t> </a:t>
            </a:r>
            <a:r>
              <a:rPr lang="fi-FI" dirty="0" err="1"/>
              <a:t>logic</a:t>
            </a:r>
            <a:r>
              <a:rPr lang="fi-FI" dirty="0"/>
              <a:t> and </a:t>
            </a:r>
            <a:r>
              <a:rPr lang="fi-FI" dirty="0" err="1"/>
              <a:t>layouts</a:t>
            </a:r>
            <a:r>
              <a:rPr lang="fi-FI" dirty="0"/>
              <a:t>, and </a:t>
            </a:r>
            <a:r>
              <a:rPr lang="fi-FI" dirty="0" err="1"/>
              <a:t>high-level</a:t>
            </a:r>
            <a:r>
              <a:rPr lang="fi-FI" dirty="0"/>
              <a:t> </a:t>
            </a:r>
            <a:r>
              <a:rPr lang="fi-FI" dirty="0" err="1"/>
              <a:t>ones</a:t>
            </a:r>
            <a:r>
              <a:rPr lang="fi-FI" dirty="0"/>
              <a:t> for </a:t>
            </a:r>
            <a:r>
              <a:rPr lang="fi-FI" dirty="0" err="1"/>
              <a:t>testing</a:t>
            </a:r>
            <a:r>
              <a:rPr lang="fi-FI" dirty="0"/>
              <a:t> </a:t>
            </a:r>
            <a:r>
              <a:rPr lang="fi-FI" dirty="0" err="1"/>
              <a:t>visual</a:t>
            </a:r>
            <a:r>
              <a:rPr lang="fi-FI" dirty="0"/>
              <a:t> </a:t>
            </a:r>
            <a:r>
              <a:rPr lang="fi-FI" dirty="0" err="1"/>
              <a:t>elements</a:t>
            </a:r>
            <a:r>
              <a:rPr lang="fi-FI" dirty="0"/>
              <a:t> and </a:t>
            </a:r>
            <a:r>
              <a:rPr lang="fi-FI" dirty="0" err="1"/>
              <a:t>microinteractions</a:t>
            </a:r>
            <a:r>
              <a:rPr lang="fi-FI" dirty="0"/>
              <a:t>. </a:t>
            </a:r>
            <a:r>
              <a:rPr lang="fi-FI" dirty="0" err="1"/>
              <a:t>Prototypes</a:t>
            </a:r>
            <a:r>
              <a:rPr lang="fi-FI" dirty="0"/>
              <a:t> </a:t>
            </a:r>
            <a:r>
              <a:rPr lang="fi-FI" dirty="0" err="1"/>
              <a:t>make</a:t>
            </a:r>
            <a:r>
              <a:rPr lang="fi-FI" dirty="0"/>
              <a:t> </a:t>
            </a:r>
            <a:r>
              <a:rPr lang="fi-FI" dirty="0" err="1"/>
              <a:t>usability</a:t>
            </a:r>
            <a:r>
              <a:rPr lang="fi-FI" dirty="0"/>
              <a:t> </a:t>
            </a:r>
            <a:r>
              <a:rPr lang="fi-FI" dirty="0" err="1"/>
              <a:t>testing</a:t>
            </a:r>
            <a:r>
              <a:rPr lang="fi-FI" dirty="0"/>
              <a:t> </a:t>
            </a:r>
            <a:r>
              <a:rPr lang="fi-FI" dirty="0" err="1"/>
              <a:t>visual</a:t>
            </a:r>
            <a:r>
              <a:rPr lang="fi-FI" dirty="0"/>
              <a:t>—</a:t>
            </a:r>
            <a:r>
              <a:rPr lang="fi-FI" dirty="0" err="1"/>
              <a:t>users</a:t>
            </a:r>
            <a:r>
              <a:rPr lang="fi-FI" dirty="0"/>
              <a:t> </a:t>
            </a:r>
            <a:r>
              <a:rPr lang="fi-FI" dirty="0" err="1"/>
              <a:t>can</a:t>
            </a:r>
            <a:r>
              <a:rPr lang="fi-FI" dirty="0"/>
              <a:t> </a:t>
            </a:r>
            <a:r>
              <a:rPr lang="fi-FI" dirty="0" err="1"/>
              <a:t>click</a:t>
            </a:r>
            <a:r>
              <a:rPr lang="fi-FI" dirty="0"/>
              <a:t> and </a:t>
            </a:r>
            <a:r>
              <a:rPr lang="fi-FI" dirty="0" err="1"/>
              <a:t>interact</a:t>
            </a:r>
            <a:r>
              <a:rPr lang="fi-FI" dirty="0"/>
              <a:t>, </a:t>
            </a:r>
            <a:r>
              <a:rPr lang="fi-FI" dirty="0" err="1"/>
              <a:t>identifying</a:t>
            </a:r>
            <a:r>
              <a:rPr lang="fi-FI" dirty="0"/>
              <a:t> </a:t>
            </a:r>
            <a:r>
              <a:rPr lang="fi-FI" dirty="0" err="1"/>
              <a:t>errors</a:t>
            </a:r>
            <a:r>
              <a:rPr lang="fi-FI" dirty="0"/>
              <a:t> </a:t>
            </a:r>
            <a:r>
              <a:rPr lang="fi-FI" dirty="0" err="1"/>
              <a:t>that</a:t>
            </a:r>
            <a:r>
              <a:rPr lang="fi-FI" dirty="0"/>
              <a:t> </a:t>
            </a:r>
            <a:r>
              <a:rPr lang="fi-FI" dirty="0" err="1"/>
              <a:t>aren't</a:t>
            </a:r>
            <a:r>
              <a:rPr lang="fi-FI" dirty="0"/>
              <a:t> </a:t>
            </a:r>
            <a:r>
              <a:rPr lang="fi-FI" dirty="0" err="1"/>
              <a:t>visible</a:t>
            </a:r>
            <a:r>
              <a:rPr lang="fi-FI" dirty="0"/>
              <a:t> on </a:t>
            </a:r>
            <a:r>
              <a:rPr lang="fi-FI" dirty="0" err="1"/>
              <a:t>paper</a:t>
            </a:r>
            <a:r>
              <a:rPr lang="fi-FI" dirty="0"/>
              <a:t>.</a:t>
            </a:r>
          </a:p>
        </p:txBody>
      </p:sp>
    </p:spTree>
    <p:extLst>
      <p:ext uri="{BB962C8B-B14F-4D97-AF65-F5344CB8AC3E}">
        <p14:creationId xmlns:p14="http://schemas.microsoft.com/office/powerpoint/2010/main" val="158803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2BE094-89E3-DA2F-A144-6587601DACAB}"/>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200" dirty="0">
                <a:solidFill>
                  <a:srgbClr val="FFFFFF"/>
                </a:solidFill>
              </a:rPr>
              <a:t>I have learned</a:t>
            </a:r>
            <a:br>
              <a:rPr lang="en-US" sz="3200" dirty="0">
                <a:solidFill>
                  <a:srgbClr val="FFFFFF"/>
                </a:solidFill>
              </a:rPr>
            </a:br>
            <a:br>
              <a:rPr lang="en-US" sz="3200" dirty="0">
                <a:solidFill>
                  <a:srgbClr val="FFFFFF"/>
                </a:solidFill>
              </a:rPr>
            </a:br>
            <a:r>
              <a:rPr lang="fi-FI" sz="2200" dirty="0"/>
              <a:t>Accessibility</a:t>
            </a:r>
            <a:br>
              <a:rPr lang="fi-FI" sz="3200" dirty="0"/>
            </a:br>
            <a:endParaRPr lang="fi-FI" sz="3000" dirty="0">
              <a:solidFill>
                <a:srgbClr val="FFFFFF"/>
              </a:solidFill>
            </a:endParaRPr>
          </a:p>
        </p:txBody>
      </p:sp>
      <p:sp>
        <p:nvSpPr>
          <p:cNvPr id="3" name="Content Placeholder 2">
            <a:extLst>
              <a:ext uri="{FF2B5EF4-FFF2-40B4-BE49-F238E27FC236}">
                <a16:creationId xmlns:a16="http://schemas.microsoft.com/office/drawing/2014/main" id="{705EBBFE-8EC0-1043-AFEB-D7FE2323FAEE}"/>
              </a:ext>
            </a:extLst>
          </p:cNvPr>
          <p:cNvSpPr>
            <a:spLocks noGrp="1"/>
          </p:cNvSpPr>
          <p:nvPr>
            <p:ph idx="1"/>
          </p:nvPr>
        </p:nvSpPr>
        <p:spPr>
          <a:xfrm>
            <a:off x="5591695" y="1402080"/>
            <a:ext cx="5320696" cy="4053840"/>
          </a:xfrm>
        </p:spPr>
        <p:txBody>
          <a:bodyPr anchor="ctr">
            <a:normAutofit/>
          </a:bodyPr>
          <a:lstStyle/>
          <a:p>
            <a:endParaRPr lang="fi-FI" dirty="0"/>
          </a:p>
          <a:p>
            <a:r>
              <a:rPr lang="fi-FI" dirty="0"/>
              <a:t>Accessibility </a:t>
            </a:r>
            <a:r>
              <a:rPr lang="fi-FI" dirty="0" err="1"/>
              <a:t>became</a:t>
            </a:r>
            <a:r>
              <a:rPr lang="fi-FI" dirty="0"/>
              <a:t> an </a:t>
            </a:r>
            <a:r>
              <a:rPr lang="fi-FI" dirty="0" err="1"/>
              <a:t>integral</a:t>
            </a:r>
            <a:r>
              <a:rPr lang="fi-FI" dirty="0"/>
              <a:t> </a:t>
            </a:r>
            <a:r>
              <a:rPr lang="fi-FI" dirty="0" err="1"/>
              <a:t>part</a:t>
            </a:r>
            <a:r>
              <a:rPr lang="fi-FI" dirty="0"/>
              <a:t> of design, </a:t>
            </a:r>
            <a:r>
              <a:rPr lang="fi-FI" dirty="0" err="1"/>
              <a:t>not</a:t>
            </a:r>
            <a:r>
              <a:rPr lang="fi-FI" dirty="0"/>
              <a:t> an </a:t>
            </a:r>
            <a:r>
              <a:rPr lang="fi-FI" dirty="0" err="1"/>
              <a:t>optional</a:t>
            </a:r>
            <a:r>
              <a:rPr lang="fi-FI" dirty="0"/>
              <a:t> extra. I </a:t>
            </a:r>
            <a:r>
              <a:rPr lang="fi-FI" dirty="0" err="1"/>
              <a:t>learned</a:t>
            </a:r>
            <a:r>
              <a:rPr lang="fi-FI" dirty="0"/>
              <a:t> </a:t>
            </a:r>
            <a:r>
              <a:rPr lang="fi-FI" dirty="0" err="1"/>
              <a:t>practical</a:t>
            </a:r>
            <a:r>
              <a:rPr lang="fi-FI" dirty="0"/>
              <a:t> </a:t>
            </a:r>
            <a:r>
              <a:rPr lang="fi-FI" dirty="0" err="1"/>
              <a:t>rules</a:t>
            </a:r>
            <a:r>
              <a:rPr lang="fi-FI" dirty="0"/>
              <a:t>: </a:t>
            </a:r>
            <a:r>
              <a:rPr lang="fi-FI" dirty="0" err="1"/>
              <a:t>using</a:t>
            </a:r>
            <a:r>
              <a:rPr lang="fi-FI" dirty="0"/>
              <a:t> </a:t>
            </a:r>
            <a:r>
              <a:rPr lang="fi-FI" dirty="0" err="1"/>
              <a:t>semantic</a:t>
            </a:r>
            <a:r>
              <a:rPr lang="fi-FI" dirty="0"/>
              <a:t> HTML, </a:t>
            </a:r>
            <a:r>
              <a:rPr lang="fi-FI" dirty="0" err="1"/>
              <a:t>meaningful</a:t>
            </a:r>
            <a:r>
              <a:rPr lang="fi-FI" dirty="0"/>
              <a:t> alt </a:t>
            </a:r>
            <a:r>
              <a:rPr lang="fi-FI" dirty="0" err="1"/>
              <a:t>attributes</a:t>
            </a:r>
            <a:r>
              <a:rPr lang="fi-FI" dirty="0"/>
              <a:t>, </a:t>
            </a:r>
            <a:r>
              <a:rPr lang="fi-FI" dirty="0" err="1"/>
              <a:t>keyboard</a:t>
            </a:r>
            <a:r>
              <a:rPr lang="fi-FI" dirty="0"/>
              <a:t> </a:t>
            </a:r>
            <a:r>
              <a:rPr lang="fi-FI" dirty="0" err="1"/>
              <a:t>navigation</a:t>
            </a:r>
            <a:r>
              <a:rPr lang="fi-FI" dirty="0"/>
              <a:t>, </a:t>
            </a:r>
            <a:r>
              <a:rPr lang="fi-FI" dirty="0" err="1"/>
              <a:t>sufficient</a:t>
            </a:r>
            <a:r>
              <a:rPr lang="fi-FI" dirty="0"/>
              <a:t> </a:t>
            </a:r>
            <a:r>
              <a:rPr lang="fi-FI" dirty="0" err="1"/>
              <a:t>color</a:t>
            </a:r>
            <a:r>
              <a:rPr lang="fi-FI" dirty="0"/>
              <a:t> </a:t>
            </a:r>
            <a:r>
              <a:rPr lang="fi-FI" dirty="0" err="1"/>
              <a:t>contrast</a:t>
            </a:r>
            <a:r>
              <a:rPr lang="fi-FI" dirty="0"/>
              <a:t>, </a:t>
            </a:r>
            <a:r>
              <a:rPr lang="fi-FI" dirty="0" err="1"/>
              <a:t>visible</a:t>
            </a:r>
            <a:r>
              <a:rPr lang="fi-FI" dirty="0"/>
              <a:t> </a:t>
            </a:r>
            <a:r>
              <a:rPr lang="fi-FI" dirty="0" err="1"/>
              <a:t>focus</a:t>
            </a:r>
            <a:r>
              <a:rPr lang="fi-FI" dirty="0"/>
              <a:t> </a:t>
            </a:r>
            <a:r>
              <a:rPr lang="fi-FI" dirty="0" err="1"/>
              <a:t>states</a:t>
            </a:r>
            <a:r>
              <a:rPr lang="fi-FI" dirty="0"/>
              <a:t>, and </a:t>
            </a:r>
            <a:r>
              <a:rPr lang="fi-FI" dirty="0" err="1"/>
              <a:t>using</a:t>
            </a:r>
            <a:r>
              <a:rPr lang="fi-FI" dirty="0"/>
              <a:t> ARIA </a:t>
            </a:r>
            <a:r>
              <a:rPr lang="fi-FI" dirty="0" err="1"/>
              <a:t>only</a:t>
            </a:r>
            <a:r>
              <a:rPr lang="fi-FI" dirty="0"/>
              <a:t> </a:t>
            </a:r>
            <a:r>
              <a:rPr lang="fi-FI" dirty="0" err="1"/>
              <a:t>when</a:t>
            </a:r>
            <a:r>
              <a:rPr lang="fi-FI" dirty="0"/>
              <a:t> </a:t>
            </a:r>
            <a:r>
              <a:rPr lang="fi-FI" dirty="0" err="1"/>
              <a:t>necessary</a:t>
            </a:r>
            <a:r>
              <a:rPr lang="fi-FI" dirty="0"/>
              <a:t> to </a:t>
            </a:r>
            <a:r>
              <a:rPr lang="fi-FI" dirty="0" err="1"/>
              <a:t>ensure</a:t>
            </a:r>
            <a:r>
              <a:rPr lang="fi-FI" dirty="0"/>
              <a:t> </a:t>
            </a:r>
            <a:r>
              <a:rPr lang="fi-FI" dirty="0" err="1"/>
              <a:t>interfaces</a:t>
            </a:r>
            <a:r>
              <a:rPr lang="fi-FI" dirty="0"/>
              <a:t> </a:t>
            </a:r>
            <a:r>
              <a:rPr lang="fi-FI" dirty="0" err="1"/>
              <a:t>are</a:t>
            </a:r>
            <a:r>
              <a:rPr lang="fi-FI" dirty="0"/>
              <a:t> </a:t>
            </a:r>
            <a:r>
              <a:rPr lang="fi-FI" dirty="0" err="1"/>
              <a:t>accessible</a:t>
            </a:r>
            <a:r>
              <a:rPr lang="fi-FI" dirty="0"/>
              <a:t> to </a:t>
            </a:r>
            <a:r>
              <a:rPr lang="fi-FI" dirty="0" err="1"/>
              <a:t>people</a:t>
            </a:r>
            <a:r>
              <a:rPr lang="fi-FI" dirty="0"/>
              <a:t> </a:t>
            </a:r>
            <a:r>
              <a:rPr lang="fi-FI" dirty="0" err="1"/>
              <a:t>with</a:t>
            </a:r>
            <a:r>
              <a:rPr lang="fi-FI" dirty="0"/>
              <a:t> </a:t>
            </a:r>
            <a:r>
              <a:rPr lang="fi-FI" dirty="0" err="1"/>
              <a:t>disabilities</a:t>
            </a:r>
            <a:r>
              <a:rPr lang="fi-FI" dirty="0"/>
              <a:t>. I </a:t>
            </a:r>
            <a:r>
              <a:rPr lang="fi-FI" dirty="0" err="1"/>
              <a:t>also</a:t>
            </a:r>
            <a:r>
              <a:rPr lang="fi-FI" dirty="0"/>
              <a:t> </a:t>
            </a:r>
            <a:r>
              <a:rPr lang="fi-FI" dirty="0" err="1"/>
              <a:t>learned</a:t>
            </a:r>
            <a:r>
              <a:rPr lang="fi-FI" dirty="0"/>
              <a:t> </a:t>
            </a:r>
            <a:r>
              <a:rPr lang="fi-FI" dirty="0" err="1"/>
              <a:t>how</a:t>
            </a:r>
            <a:r>
              <a:rPr lang="fi-FI" dirty="0"/>
              <a:t> to </a:t>
            </a:r>
            <a:r>
              <a:rPr lang="fi-FI" dirty="0" err="1"/>
              <a:t>test</a:t>
            </a:r>
            <a:r>
              <a:rPr lang="fi-FI" dirty="0"/>
              <a:t> </a:t>
            </a:r>
            <a:r>
              <a:rPr lang="fi-FI" dirty="0" err="1"/>
              <a:t>with</a:t>
            </a:r>
            <a:r>
              <a:rPr lang="fi-FI" dirty="0"/>
              <a:t> </a:t>
            </a:r>
            <a:r>
              <a:rPr lang="fi-FI" dirty="0" err="1"/>
              <a:t>tools</a:t>
            </a:r>
            <a:r>
              <a:rPr lang="fi-FI" dirty="0"/>
              <a:t> (</a:t>
            </a:r>
            <a:r>
              <a:rPr lang="fi-FI" dirty="0" err="1"/>
              <a:t>contrast</a:t>
            </a:r>
            <a:r>
              <a:rPr lang="fi-FI" dirty="0"/>
              <a:t> </a:t>
            </a:r>
            <a:r>
              <a:rPr lang="fi-FI" dirty="0" err="1"/>
              <a:t>controls</a:t>
            </a:r>
            <a:r>
              <a:rPr lang="fi-FI" dirty="0"/>
              <a:t>, </a:t>
            </a:r>
            <a:r>
              <a:rPr lang="fi-FI" dirty="0" err="1"/>
              <a:t>screen</a:t>
            </a:r>
            <a:r>
              <a:rPr lang="fi-FI" dirty="0"/>
              <a:t> </a:t>
            </a:r>
            <a:r>
              <a:rPr lang="fi-FI" dirty="0" err="1"/>
              <a:t>readers</a:t>
            </a:r>
            <a:r>
              <a:rPr lang="fi-FI" dirty="0"/>
              <a:t>) and </a:t>
            </a:r>
            <a:r>
              <a:rPr lang="fi-FI" dirty="0" err="1"/>
              <a:t>real</a:t>
            </a:r>
            <a:r>
              <a:rPr lang="fi-FI" dirty="0"/>
              <a:t> </a:t>
            </a:r>
            <a:r>
              <a:rPr lang="fi-FI" dirty="0" err="1"/>
              <a:t>users</a:t>
            </a:r>
            <a:r>
              <a:rPr lang="fi-FI" dirty="0"/>
              <a:t>, and I </a:t>
            </a:r>
            <a:r>
              <a:rPr lang="fi-FI" dirty="0" err="1"/>
              <a:t>realized</a:t>
            </a:r>
            <a:r>
              <a:rPr lang="fi-FI" dirty="0"/>
              <a:t> </a:t>
            </a:r>
            <a:r>
              <a:rPr lang="fi-FI" dirty="0" err="1"/>
              <a:t>that</a:t>
            </a:r>
            <a:r>
              <a:rPr lang="fi-FI" dirty="0"/>
              <a:t> </a:t>
            </a:r>
            <a:r>
              <a:rPr lang="fi-FI" dirty="0" err="1"/>
              <a:t>accessibility</a:t>
            </a:r>
            <a:r>
              <a:rPr lang="fi-FI" dirty="0"/>
              <a:t> </a:t>
            </a:r>
            <a:r>
              <a:rPr lang="fi-FI" dirty="0" err="1"/>
              <a:t>benefits</a:t>
            </a:r>
            <a:r>
              <a:rPr lang="fi-FI" dirty="0"/>
              <a:t> </a:t>
            </a:r>
            <a:r>
              <a:rPr lang="fi-FI" dirty="0" err="1"/>
              <a:t>everyone</a:t>
            </a:r>
            <a:r>
              <a:rPr lang="fi-FI" dirty="0"/>
              <a:t> (</a:t>
            </a:r>
            <a:r>
              <a:rPr lang="fi-FI" dirty="0" err="1"/>
              <a:t>improved</a:t>
            </a:r>
            <a:r>
              <a:rPr lang="fi-FI" dirty="0"/>
              <a:t> SEO, </a:t>
            </a:r>
            <a:r>
              <a:rPr lang="fi-FI" dirty="0" err="1"/>
              <a:t>readability</a:t>
            </a:r>
            <a:r>
              <a:rPr lang="fi-FI" dirty="0"/>
              <a:t>, and </a:t>
            </a:r>
            <a:r>
              <a:rPr lang="fi-FI" dirty="0" err="1"/>
              <a:t>interface</a:t>
            </a:r>
            <a:r>
              <a:rPr lang="fi-FI" dirty="0"/>
              <a:t> </a:t>
            </a:r>
            <a:r>
              <a:rPr lang="fi-FI" dirty="0" err="1"/>
              <a:t>reliability</a:t>
            </a:r>
            <a:r>
              <a:rPr lang="fi-FI" dirty="0"/>
              <a:t>).</a:t>
            </a:r>
          </a:p>
        </p:txBody>
      </p:sp>
    </p:spTree>
    <p:extLst>
      <p:ext uri="{BB962C8B-B14F-4D97-AF65-F5344CB8AC3E}">
        <p14:creationId xmlns:p14="http://schemas.microsoft.com/office/powerpoint/2010/main" val="4150154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5B527F-6C47-DA51-CBA2-8AC77F4E7852}"/>
              </a:ext>
            </a:extLst>
          </p:cNvPr>
          <p:cNvSpPr>
            <a:spLocks noGrp="1"/>
          </p:cNvSpPr>
          <p:nvPr>
            <p:ph type="title"/>
          </p:nvPr>
        </p:nvSpPr>
        <p:spPr>
          <a:xfrm>
            <a:off x="1600200" y="3418891"/>
            <a:ext cx="8991600" cy="1645920"/>
          </a:xfrm>
        </p:spPr>
        <p:txBody>
          <a:bodyPr vert="horz" lIns="274320" tIns="182880" rIns="274320" bIns="182880" rtlCol="0" anchor="ctr" anchorCtr="1">
            <a:normAutofit/>
          </a:bodyPr>
          <a:lstStyle/>
          <a:p>
            <a:r>
              <a:rPr lang="en-US" sz="3800"/>
              <a:t>Thank You!</a:t>
            </a:r>
          </a:p>
        </p:txBody>
      </p:sp>
      <p:pic>
        <p:nvPicPr>
          <p:cNvPr id="5" name="Content Placeholder 4" descr="Shooting star outline">
            <a:extLst>
              <a:ext uri="{FF2B5EF4-FFF2-40B4-BE49-F238E27FC236}">
                <a16:creationId xmlns:a16="http://schemas.microsoft.com/office/drawing/2014/main" id="{AA31486E-313C-1342-5172-A156D8E6640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867820" y="640079"/>
            <a:ext cx="2456360" cy="2456360"/>
          </a:xfrm>
          <a:prstGeom prst="rect">
            <a:avLst/>
          </a:prstGeom>
        </p:spPr>
      </p:pic>
    </p:spTree>
    <p:extLst>
      <p:ext uri="{BB962C8B-B14F-4D97-AF65-F5344CB8AC3E}">
        <p14:creationId xmlns:p14="http://schemas.microsoft.com/office/powerpoint/2010/main" val="2676617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2">
                <a:tint val="97000"/>
                <a:satMod val="100000"/>
                <a:lumMod val="102000"/>
              </a:schemeClr>
            </a:gs>
            <a:gs pos="50000">
              <a:schemeClr val="accent2">
                <a:shade val="100000"/>
                <a:satMod val="103000"/>
                <a:lumMod val="100000"/>
              </a:schemeClr>
            </a:gs>
            <a:gs pos="100000">
              <a:schemeClr val="accent2">
                <a:shade val="93000"/>
                <a:satMod val="110000"/>
                <a:lumMod val="99000"/>
              </a:schemeClr>
            </a:gs>
          </a:gsLst>
          <a:lin ang="5400000" scaled="0"/>
        </a:gra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333BF9-F320-8898-FDCC-F42B55ECACAE}"/>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fi-FI">
                <a:solidFill>
                  <a:schemeClr val="bg1"/>
                </a:solidFill>
              </a:rPr>
              <a:t>eCommerce</a:t>
            </a:r>
            <a:br>
              <a:rPr lang="fi-FI">
                <a:solidFill>
                  <a:schemeClr val="bg1"/>
                </a:solidFill>
              </a:rPr>
            </a:br>
            <a:endParaRPr lang="fi-FI">
              <a:solidFill>
                <a:schemeClr val="bg1"/>
              </a:solidFill>
            </a:endParaRPr>
          </a:p>
        </p:txBody>
      </p:sp>
      <p:sp>
        <p:nvSpPr>
          <p:cNvPr id="3" name="Content Placeholder 2">
            <a:extLst>
              <a:ext uri="{FF2B5EF4-FFF2-40B4-BE49-F238E27FC236}">
                <a16:creationId xmlns:a16="http://schemas.microsoft.com/office/drawing/2014/main" id="{D59E0714-1C50-D6BC-D659-BA85E06240E6}"/>
              </a:ext>
            </a:extLst>
          </p:cNvPr>
          <p:cNvSpPr>
            <a:spLocks noGrp="1"/>
          </p:cNvSpPr>
          <p:nvPr>
            <p:ph idx="1"/>
          </p:nvPr>
        </p:nvSpPr>
        <p:spPr>
          <a:xfrm>
            <a:off x="643467" y="2638044"/>
            <a:ext cx="6242715" cy="3415622"/>
          </a:xfrm>
        </p:spPr>
        <p:txBody>
          <a:bodyPr>
            <a:normAutofit/>
          </a:bodyPr>
          <a:lstStyle/>
          <a:p>
            <a:r>
              <a:rPr lang="fi-FI">
                <a:solidFill>
                  <a:schemeClr val="bg1"/>
                </a:solidFill>
              </a:rPr>
              <a:t>Marimekko is a stylish Finnish clothing and design brand.</a:t>
            </a:r>
          </a:p>
          <a:p>
            <a:r>
              <a:rPr lang="fi-FI">
                <a:solidFill>
                  <a:schemeClr val="bg1"/>
                </a:solidFill>
                <a:hlinkClick r:id="rId2"/>
              </a:rPr>
              <a:t>https://www.marimekko.com/</a:t>
            </a:r>
            <a:endParaRPr lang="fi-FI">
              <a:solidFill>
                <a:schemeClr val="bg1"/>
              </a:solidFill>
            </a:endParaRPr>
          </a:p>
          <a:p>
            <a:endParaRPr lang="fi-FI">
              <a:solidFill>
                <a:schemeClr val="bg1"/>
              </a:solidFill>
            </a:endParaRPr>
          </a:p>
          <a:p>
            <a:r>
              <a:rPr lang="fi-FI">
                <a:solidFill>
                  <a:schemeClr val="bg1"/>
                </a:solidFill>
              </a:rPr>
              <a:t>Platforms focused on product sales emphasize highly visible products, clear product cards, large images, clear pricing, category navigation, and filters. For example, Marimekko emphasizes unique design, aesthetic value, a strong visual style, and brand identity.</a:t>
            </a:r>
          </a:p>
        </p:txBody>
      </p:sp>
      <p:pic>
        <p:nvPicPr>
          <p:cNvPr id="7" name="Picture 6" descr="A screenshot of a website&#10;&#10;AI-generated content may be incorrect.">
            <a:extLst>
              <a:ext uri="{FF2B5EF4-FFF2-40B4-BE49-F238E27FC236}">
                <a16:creationId xmlns:a16="http://schemas.microsoft.com/office/drawing/2014/main" id="{6456AAB9-141F-3935-6A04-C8EBCCBC32BF}"/>
              </a:ext>
            </a:extLst>
          </p:cNvPr>
          <p:cNvPicPr>
            <a:picLocks noChangeAspect="1"/>
          </p:cNvPicPr>
          <p:nvPr/>
        </p:nvPicPr>
        <p:blipFill>
          <a:blip r:embed="rId3"/>
          <a:stretch>
            <a:fillRect/>
          </a:stretch>
        </p:blipFill>
        <p:spPr>
          <a:xfrm>
            <a:off x="9346774" y="117567"/>
            <a:ext cx="1043102" cy="6622865"/>
          </a:xfrm>
          <a:prstGeom prst="rect">
            <a:avLst/>
          </a:prstGeom>
        </p:spPr>
      </p:pic>
    </p:spTree>
    <p:extLst>
      <p:ext uri="{BB962C8B-B14F-4D97-AF65-F5344CB8AC3E}">
        <p14:creationId xmlns:p14="http://schemas.microsoft.com/office/powerpoint/2010/main" val="33970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2">
                <a:tint val="97000"/>
                <a:satMod val="100000"/>
                <a:lumMod val="102000"/>
              </a:schemeClr>
            </a:gs>
            <a:gs pos="50000">
              <a:schemeClr val="accent2">
                <a:shade val="100000"/>
                <a:satMod val="103000"/>
                <a:lumMod val="100000"/>
              </a:schemeClr>
            </a:gs>
            <a:gs pos="100000">
              <a:schemeClr val="accent2">
                <a:shade val="93000"/>
                <a:satMod val="110000"/>
                <a:lumMod val="99000"/>
              </a:schemeClr>
            </a:gs>
          </a:gsLst>
          <a:lin ang="5400000" scaled="0"/>
        </a:gradFill>
        <a:effectLst/>
      </p:bgPr>
    </p:bg>
    <p:spTree>
      <p:nvGrpSpPr>
        <p:cNvPr id="1" name="">
          <a:extLst>
            <a:ext uri="{FF2B5EF4-FFF2-40B4-BE49-F238E27FC236}">
              <a16:creationId xmlns:a16="http://schemas.microsoft.com/office/drawing/2014/main" id="{8CD72331-3BAE-18C8-46D1-73C95E205717}"/>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895F39E-CC07-990F-2770-33D1A679E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3C32D65-785E-AF34-830E-2B9F5AC67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73FC34-DCEB-2B1D-2C88-B7B16D821547}"/>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fi-FI" dirty="0">
                <a:solidFill>
                  <a:schemeClr val="bg1"/>
                </a:solidFill>
              </a:rPr>
              <a:t>News / Media</a:t>
            </a:r>
            <a:br>
              <a:rPr lang="fi-FI" dirty="0">
                <a:solidFill>
                  <a:schemeClr val="bg1"/>
                </a:solidFill>
              </a:rPr>
            </a:br>
            <a:endParaRPr lang="fi-FI" dirty="0">
              <a:solidFill>
                <a:schemeClr val="bg1"/>
              </a:solidFill>
            </a:endParaRPr>
          </a:p>
        </p:txBody>
      </p:sp>
      <p:sp>
        <p:nvSpPr>
          <p:cNvPr id="3" name="Content Placeholder 2">
            <a:extLst>
              <a:ext uri="{FF2B5EF4-FFF2-40B4-BE49-F238E27FC236}">
                <a16:creationId xmlns:a16="http://schemas.microsoft.com/office/drawing/2014/main" id="{8CFC34E7-A472-F365-ED9E-BA210D1B7FB0}"/>
              </a:ext>
            </a:extLst>
          </p:cNvPr>
          <p:cNvSpPr>
            <a:spLocks noGrp="1"/>
          </p:cNvSpPr>
          <p:nvPr>
            <p:ph idx="1"/>
          </p:nvPr>
        </p:nvSpPr>
        <p:spPr>
          <a:xfrm>
            <a:off x="643467" y="2638044"/>
            <a:ext cx="6242715" cy="3415622"/>
          </a:xfrm>
        </p:spPr>
        <p:txBody>
          <a:bodyPr>
            <a:normAutofit/>
          </a:bodyPr>
          <a:lstStyle/>
          <a:p>
            <a:r>
              <a:rPr lang="fi-FI" dirty="0">
                <a:solidFill>
                  <a:schemeClr val="bg1"/>
                </a:solidFill>
              </a:rPr>
              <a:t>Yle — a </a:t>
            </a:r>
            <a:r>
              <a:rPr lang="fi-FI" dirty="0" err="1">
                <a:solidFill>
                  <a:schemeClr val="bg1"/>
                </a:solidFill>
              </a:rPr>
              <a:t>Finnish</a:t>
            </a:r>
            <a:r>
              <a:rPr lang="fi-FI" dirty="0">
                <a:solidFill>
                  <a:schemeClr val="bg1"/>
                </a:solidFill>
              </a:rPr>
              <a:t> </a:t>
            </a:r>
            <a:r>
              <a:rPr lang="fi-FI" dirty="0" err="1">
                <a:solidFill>
                  <a:schemeClr val="bg1"/>
                </a:solidFill>
              </a:rPr>
              <a:t>national</a:t>
            </a:r>
            <a:r>
              <a:rPr lang="fi-FI" dirty="0">
                <a:solidFill>
                  <a:schemeClr val="bg1"/>
                </a:solidFill>
              </a:rPr>
              <a:t> media </a:t>
            </a:r>
            <a:r>
              <a:rPr lang="fi-FI" dirty="0" err="1">
                <a:solidFill>
                  <a:schemeClr val="bg1"/>
                </a:solidFill>
              </a:rPr>
              <a:t>company</a:t>
            </a:r>
            <a:r>
              <a:rPr lang="fi-FI" dirty="0">
                <a:solidFill>
                  <a:schemeClr val="bg1"/>
                </a:solidFill>
              </a:rPr>
              <a:t>, news, TV, and radio </a:t>
            </a:r>
            <a:r>
              <a:rPr lang="fi-FI" dirty="0" err="1">
                <a:solidFill>
                  <a:schemeClr val="bg1"/>
                </a:solidFill>
              </a:rPr>
              <a:t>broadcasts</a:t>
            </a:r>
            <a:endParaRPr lang="fi-FI" dirty="0">
              <a:solidFill>
                <a:schemeClr val="bg1"/>
              </a:solidFill>
            </a:endParaRPr>
          </a:p>
          <a:p>
            <a:r>
              <a:rPr lang="fi-FI" dirty="0">
                <a:solidFill>
                  <a:schemeClr val="bg1"/>
                </a:solidFill>
                <a:hlinkClick r:id="rId2"/>
              </a:rPr>
              <a:t>https://yle.fi/</a:t>
            </a:r>
            <a:endParaRPr lang="fi-FI" dirty="0">
              <a:solidFill>
                <a:schemeClr val="bg1"/>
              </a:solidFill>
            </a:endParaRPr>
          </a:p>
          <a:p>
            <a:endParaRPr lang="fi-FI" dirty="0">
              <a:solidFill>
                <a:schemeClr val="bg1"/>
              </a:solidFill>
            </a:endParaRPr>
          </a:p>
          <a:p>
            <a:r>
              <a:rPr lang="fi-FI" dirty="0">
                <a:solidFill>
                  <a:schemeClr val="bg1"/>
                </a:solidFill>
              </a:rPr>
              <a:t>Focus on </a:t>
            </a:r>
            <a:r>
              <a:rPr lang="fi-FI" dirty="0" err="1">
                <a:solidFill>
                  <a:schemeClr val="bg1"/>
                </a:solidFill>
              </a:rPr>
              <a:t>content</a:t>
            </a:r>
            <a:r>
              <a:rPr lang="fi-FI" dirty="0">
                <a:solidFill>
                  <a:schemeClr val="bg1"/>
                </a:solidFill>
              </a:rPr>
              <a:t>: </a:t>
            </a:r>
            <a:r>
              <a:rPr lang="fi-FI" dirty="0" err="1">
                <a:solidFill>
                  <a:schemeClr val="bg1"/>
                </a:solidFill>
              </a:rPr>
              <a:t>articles</a:t>
            </a:r>
            <a:r>
              <a:rPr lang="fi-FI" dirty="0">
                <a:solidFill>
                  <a:schemeClr val="bg1"/>
                </a:solidFill>
              </a:rPr>
              <a:t>, multimedia (video, audio), </a:t>
            </a:r>
            <a:r>
              <a:rPr lang="fi-FI" dirty="0" err="1">
                <a:solidFill>
                  <a:schemeClr val="bg1"/>
                </a:solidFill>
              </a:rPr>
              <a:t>quick</a:t>
            </a:r>
            <a:r>
              <a:rPr lang="fi-FI" dirty="0">
                <a:solidFill>
                  <a:schemeClr val="bg1"/>
                </a:solidFill>
              </a:rPr>
              <a:t> </a:t>
            </a:r>
            <a:r>
              <a:rPr lang="fi-FI" dirty="0" err="1">
                <a:solidFill>
                  <a:schemeClr val="bg1"/>
                </a:solidFill>
              </a:rPr>
              <a:t>access</a:t>
            </a:r>
            <a:r>
              <a:rPr lang="fi-FI" dirty="0">
                <a:solidFill>
                  <a:schemeClr val="bg1"/>
                </a:solidFill>
              </a:rPr>
              <a:t> to </a:t>
            </a:r>
            <a:r>
              <a:rPr lang="fi-FI" dirty="0" err="1">
                <a:solidFill>
                  <a:schemeClr val="bg1"/>
                </a:solidFill>
              </a:rPr>
              <a:t>the</a:t>
            </a:r>
            <a:r>
              <a:rPr lang="fi-FI" dirty="0">
                <a:solidFill>
                  <a:schemeClr val="bg1"/>
                </a:solidFill>
              </a:rPr>
              <a:t> </a:t>
            </a:r>
            <a:r>
              <a:rPr lang="fi-FI" dirty="0" err="1">
                <a:solidFill>
                  <a:schemeClr val="bg1"/>
                </a:solidFill>
              </a:rPr>
              <a:t>latest</a:t>
            </a:r>
            <a:r>
              <a:rPr lang="fi-FI" dirty="0">
                <a:solidFill>
                  <a:schemeClr val="bg1"/>
                </a:solidFill>
              </a:rPr>
              <a:t> </a:t>
            </a:r>
            <a:r>
              <a:rPr lang="fi-FI" dirty="0" err="1">
                <a:solidFill>
                  <a:schemeClr val="bg1"/>
                </a:solidFill>
              </a:rPr>
              <a:t>materials</a:t>
            </a:r>
            <a:r>
              <a:rPr lang="fi-FI" dirty="0">
                <a:solidFill>
                  <a:schemeClr val="bg1"/>
                </a:solidFill>
              </a:rPr>
              <a:t>. </a:t>
            </a:r>
            <a:r>
              <a:rPr lang="fi-FI" dirty="0" err="1">
                <a:solidFill>
                  <a:schemeClr val="bg1"/>
                </a:solidFill>
              </a:rPr>
              <a:t>Navigation</a:t>
            </a:r>
            <a:r>
              <a:rPr lang="fi-FI" dirty="0">
                <a:solidFill>
                  <a:schemeClr val="bg1"/>
                </a:solidFill>
              </a:rPr>
              <a:t> </a:t>
            </a:r>
            <a:r>
              <a:rPr lang="fi-FI" dirty="0" err="1">
                <a:solidFill>
                  <a:schemeClr val="bg1"/>
                </a:solidFill>
              </a:rPr>
              <a:t>should</a:t>
            </a:r>
            <a:r>
              <a:rPr lang="fi-FI" dirty="0">
                <a:solidFill>
                  <a:schemeClr val="bg1"/>
                </a:solidFill>
              </a:rPr>
              <a:t> </a:t>
            </a:r>
            <a:r>
              <a:rPr lang="fi-FI" dirty="0" err="1">
                <a:solidFill>
                  <a:schemeClr val="bg1"/>
                </a:solidFill>
              </a:rPr>
              <a:t>be</a:t>
            </a:r>
            <a:r>
              <a:rPr lang="fi-FI" dirty="0">
                <a:solidFill>
                  <a:schemeClr val="bg1"/>
                </a:solidFill>
              </a:rPr>
              <a:t> </a:t>
            </a:r>
            <a:r>
              <a:rPr lang="fi-FI" dirty="0" err="1">
                <a:solidFill>
                  <a:schemeClr val="bg1"/>
                </a:solidFill>
              </a:rPr>
              <a:t>clear</a:t>
            </a:r>
            <a:r>
              <a:rPr lang="fi-FI" dirty="0">
                <a:solidFill>
                  <a:schemeClr val="bg1"/>
                </a:solidFill>
              </a:rPr>
              <a:t> </a:t>
            </a:r>
            <a:r>
              <a:rPr lang="fi-FI" dirty="0" err="1">
                <a:solidFill>
                  <a:schemeClr val="bg1"/>
                </a:solidFill>
              </a:rPr>
              <a:t>so</a:t>
            </a:r>
            <a:r>
              <a:rPr lang="fi-FI" dirty="0">
                <a:solidFill>
                  <a:schemeClr val="bg1"/>
                </a:solidFill>
              </a:rPr>
              <a:t> </a:t>
            </a:r>
            <a:r>
              <a:rPr lang="fi-FI" dirty="0" err="1">
                <a:solidFill>
                  <a:schemeClr val="bg1"/>
                </a:solidFill>
              </a:rPr>
              <a:t>users</a:t>
            </a:r>
            <a:r>
              <a:rPr lang="fi-FI" dirty="0">
                <a:solidFill>
                  <a:schemeClr val="bg1"/>
                </a:solidFill>
              </a:rPr>
              <a:t> </a:t>
            </a:r>
            <a:r>
              <a:rPr lang="fi-FI" dirty="0" err="1">
                <a:solidFill>
                  <a:schemeClr val="bg1"/>
                </a:solidFill>
              </a:rPr>
              <a:t>can</a:t>
            </a:r>
            <a:r>
              <a:rPr lang="fi-FI" dirty="0">
                <a:solidFill>
                  <a:schemeClr val="bg1"/>
                </a:solidFill>
              </a:rPr>
              <a:t> </a:t>
            </a:r>
            <a:r>
              <a:rPr lang="fi-FI" dirty="0" err="1">
                <a:solidFill>
                  <a:schemeClr val="bg1"/>
                </a:solidFill>
              </a:rPr>
              <a:t>quickly</a:t>
            </a:r>
            <a:r>
              <a:rPr lang="fi-FI" dirty="0">
                <a:solidFill>
                  <a:schemeClr val="bg1"/>
                </a:solidFill>
              </a:rPr>
              <a:t> </a:t>
            </a:r>
            <a:r>
              <a:rPr lang="fi-FI" dirty="0" err="1">
                <a:solidFill>
                  <a:schemeClr val="bg1"/>
                </a:solidFill>
              </a:rPr>
              <a:t>navigate</a:t>
            </a:r>
            <a:r>
              <a:rPr lang="fi-FI" dirty="0">
                <a:solidFill>
                  <a:schemeClr val="bg1"/>
                </a:solidFill>
              </a:rPr>
              <a:t> to </a:t>
            </a:r>
            <a:r>
              <a:rPr lang="fi-FI" dirty="0" err="1">
                <a:solidFill>
                  <a:schemeClr val="bg1"/>
                </a:solidFill>
              </a:rPr>
              <a:t>the</a:t>
            </a:r>
            <a:r>
              <a:rPr lang="fi-FI" dirty="0">
                <a:solidFill>
                  <a:schemeClr val="bg1"/>
                </a:solidFill>
              </a:rPr>
              <a:t> </a:t>
            </a:r>
            <a:r>
              <a:rPr lang="fi-FI" dirty="0" err="1">
                <a:solidFill>
                  <a:schemeClr val="bg1"/>
                </a:solidFill>
              </a:rPr>
              <a:t>topic</a:t>
            </a:r>
            <a:r>
              <a:rPr lang="fi-FI" dirty="0">
                <a:solidFill>
                  <a:schemeClr val="bg1"/>
                </a:solidFill>
              </a:rPr>
              <a:t> of </a:t>
            </a:r>
            <a:r>
              <a:rPr lang="fi-FI" dirty="0" err="1">
                <a:solidFill>
                  <a:schemeClr val="bg1"/>
                </a:solidFill>
              </a:rPr>
              <a:t>interest</a:t>
            </a:r>
            <a:r>
              <a:rPr lang="fi-FI" dirty="0">
                <a:solidFill>
                  <a:schemeClr val="bg1"/>
                </a:solidFill>
              </a:rPr>
              <a:t>. </a:t>
            </a:r>
            <a:r>
              <a:rPr lang="fi-FI" dirty="0" err="1">
                <a:solidFill>
                  <a:schemeClr val="bg1"/>
                </a:solidFill>
              </a:rPr>
              <a:t>High</a:t>
            </a:r>
            <a:r>
              <a:rPr lang="fi-FI" dirty="0">
                <a:solidFill>
                  <a:schemeClr val="bg1"/>
                </a:solidFill>
              </a:rPr>
              <a:t> </a:t>
            </a:r>
            <a:r>
              <a:rPr lang="fi-FI" dirty="0" err="1">
                <a:solidFill>
                  <a:schemeClr val="bg1"/>
                </a:solidFill>
              </a:rPr>
              <a:t>readability</a:t>
            </a:r>
            <a:r>
              <a:rPr lang="fi-FI" dirty="0">
                <a:solidFill>
                  <a:schemeClr val="bg1"/>
                </a:solidFill>
              </a:rPr>
              <a:t>, mobile-</a:t>
            </a:r>
            <a:r>
              <a:rPr lang="fi-FI" dirty="0" err="1">
                <a:solidFill>
                  <a:schemeClr val="bg1"/>
                </a:solidFill>
              </a:rPr>
              <a:t>friendly</a:t>
            </a:r>
            <a:r>
              <a:rPr lang="fi-FI" dirty="0">
                <a:solidFill>
                  <a:schemeClr val="bg1"/>
                </a:solidFill>
              </a:rPr>
              <a:t>, and </a:t>
            </a:r>
            <a:r>
              <a:rPr lang="fi-FI" dirty="0" err="1">
                <a:solidFill>
                  <a:schemeClr val="bg1"/>
                </a:solidFill>
              </a:rPr>
              <a:t>prioritizing</a:t>
            </a:r>
            <a:r>
              <a:rPr lang="fi-FI" dirty="0">
                <a:solidFill>
                  <a:schemeClr val="bg1"/>
                </a:solidFill>
              </a:rPr>
              <a:t> </a:t>
            </a:r>
            <a:r>
              <a:rPr lang="fi-FI" dirty="0" err="1">
                <a:solidFill>
                  <a:schemeClr val="bg1"/>
                </a:solidFill>
              </a:rPr>
              <a:t>text</a:t>
            </a:r>
            <a:r>
              <a:rPr lang="fi-FI" dirty="0">
                <a:solidFill>
                  <a:schemeClr val="bg1"/>
                </a:solidFill>
              </a:rPr>
              <a:t> and </a:t>
            </a:r>
            <a:r>
              <a:rPr lang="fi-FI" dirty="0" err="1">
                <a:solidFill>
                  <a:schemeClr val="bg1"/>
                </a:solidFill>
              </a:rPr>
              <a:t>images</a:t>
            </a:r>
            <a:r>
              <a:rPr lang="fi-FI" dirty="0">
                <a:solidFill>
                  <a:schemeClr val="bg1"/>
                </a:solidFill>
              </a:rPr>
              <a:t> as </a:t>
            </a:r>
            <a:r>
              <a:rPr lang="fi-FI" dirty="0" err="1">
                <a:solidFill>
                  <a:schemeClr val="bg1"/>
                </a:solidFill>
              </a:rPr>
              <a:t>illustrative</a:t>
            </a:r>
            <a:r>
              <a:rPr lang="fi-FI" dirty="0">
                <a:solidFill>
                  <a:schemeClr val="bg1"/>
                </a:solidFill>
              </a:rPr>
              <a:t> </a:t>
            </a:r>
            <a:r>
              <a:rPr lang="fi-FI" dirty="0" err="1">
                <a:solidFill>
                  <a:schemeClr val="bg1"/>
                </a:solidFill>
              </a:rPr>
              <a:t>elements</a:t>
            </a:r>
            <a:r>
              <a:rPr lang="fi-FI" dirty="0">
                <a:solidFill>
                  <a:schemeClr val="bg1"/>
                </a:solidFill>
              </a:rPr>
              <a:t>.</a:t>
            </a:r>
          </a:p>
        </p:txBody>
      </p:sp>
      <p:pic>
        <p:nvPicPr>
          <p:cNvPr id="5" name="Picture 4">
            <a:extLst>
              <a:ext uri="{FF2B5EF4-FFF2-40B4-BE49-F238E27FC236}">
                <a16:creationId xmlns:a16="http://schemas.microsoft.com/office/drawing/2014/main" id="{2582D0E2-500B-C284-C0C0-83B134178982}"/>
              </a:ext>
            </a:extLst>
          </p:cNvPr>
          <p:cNvPicPr>
            <a:picLocks noChangeAspect="1"/>
          </p:cNvPicPr>
          <p:nvPr/>
        </p:nvPicPr>
        <p:blipFill>
          <a:blip r:embed="rId3"/>
          <a:srcRect b="52800"/>
          <a:stretch>
            <a:fillRect/>
          </a:stretch>
        </p:blipFill>
        <p:spPr>
          <a:xfrm>
            <a:off x="8802816" y="210312"/>
            <a:ext cx="2131018" cy="6437376"/>
          </a:xfrm>
          <a:prstGeom prst="rect">
            <a:avLst/>
          </a:prstGeom>
        </p:spPr>
      </p:pic>
    </p:spTree>
    <p:extLst>
      <p:ext uri="{BB962C8B-B14F-4D97-AF65-F5344CB8AC3E}">
        <p14:creationId xmlns:p14="http://schemas.microsoft.com/office/powerpoint/2010/main" val="3867461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2">
                <a:tint val="97000"/>
                <a:satMod val="100000"/>
                <a:lumMod val="102000"/>
              </a:schemeClr>
            </a:gs>
            <a:gs pos="50000">
              <a:schemeClr val="accent2">
                <a:shade val="100000"/>
                <a:satMod val="103000"/>
                <a:lumMod val="100000"/>
              </a:schemeClr>
            </a:gs>
            <a:gs pos="100000">
              <a:schemeClr val="accent2">
                <a:shade val="93000"/>
                <a:satMod val="110000"/>
                <a:lumMod val="99000"/>
              </a:schemeClr>
            </a:gs>
          </a:gsLst>
          <a:lin ang="5400000" scaled="0"/>
        </a:gradFill>
        <a:effectLst/>
      </p:bgPr>
    </p:bg>
    <p:spTree>
      <p:nvGrpSpPr>
        <p:cNvPr id="1" name="">
          <a:extLst>
            <a:ext uri="{FF2B5EF4-FFF2-40B4-BE49-F238E27FC236}">
              <a16:creationId xmlns:a16="http://schemas.microsoft.com/office/drawing/2014/main" id="{9428ADC6-EEF2-20D9-7AC6-3DEEA22CFCD7}"/>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EF1377DF-8DB3-D509-267D-F66601C3A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757718C-B096-A022-B3D8-AB9EC82EA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47E078-86EF-1DAB-886A-195B6C5D57A5}"/>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fi-FI" dirty="0">
                <a:solidFill>
                  <a:schemeClr val="bg1"/>
                </a:solidFill>
              </a:rPr>
              <a:t>Personal portfolio</a:t>
            </a:r>
          </a:p>
        </p:txBody>
      </p:sp>
      <p:sp>
        <p:nvSpPr>
          <p:cNvPr id="3" name="Content Placeholder 2">
            <a:extLst>
              <a:ext uri="{FF2B5EF4-FFF2-40B4-BE49-F238E27FC236}">
                <a16:creationId xmlns:a16="http://schemas.microsoft.com/office/drawing/2014/main" id="{F296CBD8-C53A-2A30-B5AE-AE2782CE875D}"/>
              </a:ext>
            </a:extLst>
          </p:cNvPr>
          <p:cNvSpPr>
            <a:spLocks noGrp="1"/>
          </p:cNvSpPr>
          <p:nvPr>
            <p:ph idx="1"/>
          </p:nvPr>
        </p:nvSpPr>
        <p:spPr>
          <a:xfrm>
            <a:off x="643467" y="2638044"/>
            <a:ext cx="6242715" cy="3415622"/>
          </a:xfrm>
          <a:noFill/>
          <a:ln>
            <a:noFill/>
          </a:ln>
        </p:spPr>
        <p:style>
          <a:lnRef idx="1">
            <a:schemeClr val="accent2"/>
          </a:lnRef>
          <a:fillRef idx="3">
            <a:schemeClr val="accent2"/>
          </a:fillRef>
          <a:effectRef idx="2">
            <a:schemeClr val="accent2"/>
          </a:effectRef>
          <a:fontRef idx="minor">
            <a:schemeClr val="lt1"/>
          </a:fontRef>
        </p:style>
        <p:txBody>
          <a:bodyPr>
            <a:normAutofit/>
          </a:bodyPr>
          <a:lstStyle/>
          <a:p>
            <a:r>
              <a:rPr lang="fi-FI" dirty="0" err="1"/>
              <a:t>Emre</a:t>
            </a:r>
            <a:r>
              <a:rPr lang="fi-FI" dirty="0"/>
              <a:t> </a:t>
            </a:r>
            <a:r>
              <a:rPr lang="fi-FI" dirty="0" err="1"/>
              <a:t>Devseren</a:t>
            </a:r>
            <a:r>
              <a:rPr lang="fi-FI" dirty="0"/>
              <a:t> — a portfolio of personal design/</a:t>
            </a:r>
            <a:r>
              <a:rPr lang="fi-FI" dirty="0" err="1"/>
              <a:t>visual</a:t>
            </a:r>
            <a:r>
              <a:rPr lang="fi-FI" dirty="0"/>
              <a:t> </a:t>
            </a:r>
            <a:r>
              <a:rPr lang="fi-FI" dirty="0" err="1"/>
              <a:t>projects</a:t>
            </a:r>
            <a:endParaRPr lang="fi-FI" dirty="0"/>
          </a:p>
          <a:p>
            <a:r>
              <a:rPr lang="fi-FI" dirty="0" err="1">
                <a:hlinkClick r:id="rId2"/>
              </a:rPr>
              <a:t>https</a:t>
            </a:r>
            <a:r>
              <a:rPr lang="fi-FI" dirty="0">
                <a:hlinkClick r:id="rId2"/>
              </a:rPr>
              <a:t>://</a:t>
            </a:r>
            <a:r>
              <a:rPr lang="fi-FI" dirty="0" err="1">
                <a:hlinkClick r:id="rId2"/>
              </a:rPr>
              <a:t>emredevseren.webflow.io</a:t>
            </a:r>
            <a:r>
              <a:rPr lang="fi-FI" dirty="0">
                <a:hlinkClick r:id="rId2"/>
              </a:rPr>
              <a:t>/</a:t>
            </a:r>
            <a:endParaRPr lang="fi-FI" dirty="0"/>
          </a:p>
          <a:p>
            <a:endParaRPr lang="fi-FI" dirty="0"/>
          </a:p>
          <a:p>
            <a:r>
              <a:rPr lang="fi-FI" dirty="0" err="1"/>
              <a:t>The</a:t>
            </a:r>
            <a:r>
              <a:rPr lang="fi-FI" dirty="0"/>
              <a:t> main </a:t>
            </a:r>
            <a:r>
              <a:rPr lang="fi-FI" dirty="0" err="1"/>
              <a:t>thing</a:t>
            </a:r>
            <a:r>
              <a:rPr lang="fi-FI" dirty="0"/>
              <a:t> is to showcase </a:t>
            </a:r>
            <a:r>
              <a:rPr lang="fi-FI" dirty="0" err="1"/>
              <a:t>your</a:t>
            </a:r>
            <a:r>
              <a:rPr lang="fi-FI" dirty="0"/>
              <a:t> </a:t>
            </a:r>
            <a:r>
              <a:rPr lang="fi-FI" dirty="0" err="1"/>
              <a:t>work</a:t>
            </a:r>
            <a:r>
              <a:rPr lang="fi-FI" dirty="0"/>
              <a:t>: </a:t>
            </a:r>
            <a:r>
              <a:rPr lang="fi-FI" dirty="0" err="1"/>
              <a:t>projects</a:t>
            </a:r>
            <a:r>
              <a:rPr lang="fi-FI" dirty="0"/>
              <a:t>, case </a:t>
            </a:r>
            <a:r>
              <a:rPr lang="fi-FI" dirty="0" err="1"/>
              <a:t>studies</a:t>
            </a:r>
            <a:r>
              <a:rPr lang="fi-FI" dirty="0"/>
              <a:t>. Minimalistic design, </a:t>
            </a:r>
            <a:r>
              <a:rPr lang="fi-FI" dirty="0" err="1"/>
              <a:t>often</a:t>
            </a:r>
            <a:r>
              <a:rPr lang="fi-FI" dirty="0"/>
              <a:t> </a:t>
            </a:r>
            <a:r>
              <a:rPr lang="fi-FI" dirty="0" err="1"/>
              <a:t>extensive</a:t>
            </a:r>
            <a:r>
              <a:rPr lang="fi-FI" dirty="0"/>
              <a:t> </a:t>
            </a:r>
            <a:r>
              <a:rPr lang="fi-FI" dirty="0" err="1"/>
              <a:t>visuals</a:t>
            </a:r>
            <a:r>
              <a:rPr lang="fi-FI" dirty="0"/>
              <a:t>, </a:t>
            </a:r>
            <a:r>
              <a:rPr lang="fi-FI" dirty="0" err="1"/>
              <a:t>clean</a:t>
            </a:r>
            <a:r>
              <a:rPr lang="fi-FI" dirty="0"/>
              <a:t> layout, an </a:t>
            </a:r>
            <a:r>
              <a:rPr lang="fi-FI" dirty="0" err="1"/>
              <a:t>emphasis</a:t>
            </a:r>
            <a:r>
              <a:rPr lang="fi-FI" dirty="0"/>
              <a:t> on </a:t>
            </a:r>
            <a:r>
              <a:rPr lang="fi-FI" dirty="0" err="1"/>
              <a:t>quality</a:t>
            </a:r>
            <a:r>
              <a:rPr lang="fi-FI" dirty="0"/>
              <a:t> </a:t>
            </a:r>
            <a:r>
              <a:rPr lang="fi-FI" dirty="0" err="1"/>
              <a:t>content</a:t>
            </a:r>
            <a:r>
              <a:rPr lang="fi-FI" dirty="0"/>
              <a:t>, and </a:t>
            </a:r>
            <a:r>
              <a:rPr lang="fi-FI" dirty="0" err="1"/>
              <a:t>work</a:t>
            </a:r>
            <a:r>
              <a:rPr lang="fi-FI" dirty="0"/>
              <a:t> </a:t>
            </a:r>
            <a:r>
              <a:rPr lang="fi-FI" dirty="0" err="1"/>
              <a:t>samples</a:t>
            </a:r>
            <a:r>
              <a:rPr lang="fi-FI" dirty="0"/>
              <a:t>. </a:t>
            </a:r>
            <a:r>
              <a:rPr lang="fi-FI" dirty="0" err="1"/>
              <a:t>The</a:t>
            </a:r>
            <a:r>
              <a:rPr lang="fi-FI" dirty="0"/>
              <a:t> mobile version </a:t>
            </a:r>
            <a:r>
              <a:rPr lang="fi-FI" dirty="0" err="1"/>
              <a:t>should</a:t>
            </a:r>
            <a:r>
              <a:rPr lang="fi-FI" dirty="0"/>
              <a:t> </a:t>
            </a:r>
            <a:r>
              <a:rPr lang="fi-FI" dirty="0" err="1"/>
              <a:t>be</a:t>
            </a:r>
            <a:r>
              <a:rPr lang="fi-FI" dirty="0"/>
              <a:t> </a:t>
            </a:r>
            <a:r>
              <a:rPr lang="fi-FI" dirty="0" err="1"/>
              <a:t>simple</a:t>
            </a:r>
            <a:r>
              <a:rPr lang="fi-FI" dirty="0"/>
              <a:t> and </a:t>
            </a:r>
            <a:r>
              <a:rPr lang="fi-FI" dirty="0" err="1"/>
              <a:t>quick</a:t>
            </a:r>
            <a:r>
              <a:rPr lang="fi-FI" dirty="0"/>
              <a:t> to </a:t>
            </a:r>
            <a:r>
              <a:rPr lang="fi-FI" dirty="0" err="1"/>
              <a:t>navigate</a:t>
            </a:r>
            <a:r>
              <a:rPr lang="fi-FI" dirty="0"/>
              <a:t>, </a:t>
            </a:r>
            <a:r>
              <a:rPr lang="fi-FI" dirty="0" err="1"/>
              <a:t>often</a:t>
            </a:r>
            <a:r>
              <a:rPr lang="fi-FI" dirty="0"/>
              <a:t> a single long </a:t>
            </a:r>
            <a:r>
              <a:rPr lang="fi-FI" dirty="0" err="1"/>
              <a:t>page</a:t>
            </a:r>
            <a:r>
              <a:rPr lang="fi-FI" dirty="0"/>
              <a:t> ("</a:t>
            </a:r>
            <a:r>
              <a:rPr lang="fi-FI" dirty="0" err="1"/>
              <a:t>one-pager</a:t>
            </a:r>
            <a:r>
              <a:rPr lang="fi-FI" dirty="0"/>
              <a:t>") </a:t>
            </a:r>
            <a:r>
              <a:rPr lang="fi-FI" dirty="0" err="1"/>
              <a:t>or</a:t>
            </a:r>
            <a:r>
              <a:rPr lang="fi-FI" dirty="0"/>
              <a:t> </a:t>
            </a:r>
            <a:r>
              <a:rPr lang="fi-FI" dirty="0" err="1"/>
              <a:t>sections</a:t>
            </a:r>
            <a:r>
              <a:rPr lang="fi-FI" dirty="0"/>
              <a:t>, </a:t>
            </a:r>
            <a:r>
              <a:rPr lang="fi-FI" dirty="0" err="1"/>
              <a:t>scrolling</a:t>
            </a:r>
            <a:r>
              <a:rPr lang="fi-FI" dirty="0"/>
              <a:t>.</a:t>
            </a:r>
          </a:p>
        </p:txBody>
      </p:sp>
      <p:pic>
        <p:nvPicPr>
          <p:cNvPr id="6" name="Picture 5">
            <a:extLst>
              <a:ext uri="{FF2B5EF4-FFF2-40B4-BE49-F238E27FC236}">
                <a16:creationId xmlns:a16="http://schemas.microsoft.com/office/drawing/2014/main" id="{027C3D2E-B88E-4EB7-B64B-8C659C587E4E}"/>
              </a:ext>
            </a:extLst>
          </p:cNvPr>
          <p:cNvPicPr>
            <a:picLocks noChangeAspect="1"/>
          </p:cNvPicPr>
          <p:nvPr/>
        </p:nvPicPr>
        <p:blipFill>
          <a:blip r:embed="rId3"/>
          <a:srcRect t="-1939" b="14437"/>
          <a:stretch>
            <a:fillRect/>
          </a:stretch>
        </p:blipFill>
        <p:spPr>
          <a:xfrm>
            <a:off x="9136882" y="207367"/>
            <a:ext cx="1462887" cy="6443265"/>
          </a:xfrm>
          <a:prstGeom prst="rect">
            <a:avLst/>
          </a:prstGeom>
        </p:spPr>
      </p:pic>
    </p:spTree>
    <p:extLst>
      <p:ext uri="{BB962C8B-B14F-4D97-AF65-F5344CB8AC3E}">
        <p14:creationId xmlns:p14="http://schemas.microsoft.com/office/powerpoint/2010/main" val="3298682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2">
                <a:tint val="97000"/>
                <a:satMod val="100000"/>
                <a:lumMod val="102000"/>
              </a:schemeClr>
            </a:gs>
            <a:gs pos="50000">
              <a:schemeClr val="accent2">
                <a:shade val="100000"/>
                <a:satMod val="103000"/>
                <a:lumMod val="100000"/>
              </a:schemeClr>
            </a:gs>
            <a:gs pos="100000">
              <a:schemeClr val="accent2">
                <a:shade val="93000"/>
                <a:satMod val="110000"/>
                <a:lumMod val="99000"/>
              </a:schemeClr>
            </a:gs>
          </a:gsLst>
          <a:lin ang="5400000" scaled="0"/>
        </a:gradFill>
        <a:effectLst/>
      </p:bgPr>
    </p:bg>
    <p:spTree>
      <p:nvGrpSpPr>
        <p:cNvPr id="1" name="">
          <a:extLst>
            <a:ext uri="{FF2B5EF4-FFF2-40B4-BE49-F238E27FC236}">
              <a16:creationId xmlns:a16="http://schemas.microsoft.com/office/drawing/2014/main" id="{D953DFD9-BCBC-0DD9-71EF-462EE91ABEAA}"/>
            </a:ext>
          </a:extLst>
        </p:cNvPr>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52BA5900-BF45-0AF8-9324-FC29A9E3D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00A10ED-5D5A-137B-E42E-75699A461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BD4716-92F3-AD4F-19FD-AF389963391D}"/>
              </a:ext>
            </a:extLst>
          </p:cNvPr>
          <p:cNvSpPr>
            <a:spLocks noGrp="1"/>
          </p:cNvSpPr>
          <p:nvPr>
            <p:ph type="title"/>
          </p:nvPr>
        </p:nvSpPr>
        <p:spPr>
          <a:xfrm>
            <a:off x="643466" y="643467"/>
            <a:ext cx="6242719" cy="1728044"/>
          </a:xfrm>
          <a:no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wrap="square">
            <a:normAutofit/>
          </a:bodyPr>
          <a:lstStyle/>
          <a:p>
            <a:r>
              <a:rPr lang="fi-FI" dirty="0" err="1"/>
              <a:t>Miscellaneous</a:t>
            </a:r>
            <a:r>
              <a:rPr lang="fi-FI" dirty="0"/>
              <a:t> (</a:t>
            </a:r>
            <a:r>
              <a:rPr lang="fi-FI" dirty="0" err="1"/>
              <a:t>company</a:t>
            </a:r>
            <a:r>
              <a:rPr lang="fi-FI" dirty="0"/>
              <a:t> / </a:t>
            </a:r>
            <a:r>
              <a:rPr lang="fi-FI" dirty="0" err="1"/>
              <a:t>product</a:t>
            </a:r>
            <a:r>
              <a:rPr lang="fi-FI" dirty="0"/>
              <a:t> / </a:t>
            </a:r>
            <a:r>
              <a:rPr lang="fi-FI" dirty="0" err="1"/>
              <a:t>project</a:t>
            </a:r>
            <a:r>
              <a:rPr lang="fi-FI" dirty="0"/>
              <a:t>)</a:t>
            </a:r>
            <a:br>
              <a:rPr lang="fi-FI" dirty="0">
                <a:solidFill>
                  <a:schemeClr val="bg1"/>
                </a:solidFill>
              </a:rPr>
            </a:br>
            <a:endParaRPr lang="fi-FI" dirty="0">
              <a:solidFill>
                <a:schemeClr val="bg1"/>
              </a:solidFill>
            </a:endParaRPr>
          </a:p>
        </p:txBody>
      </p:sp>
      <p:sp>
        <p:nvSpPr>
          <p:cNvPr id="3" name="Content Placeholder 2">
            <a:extLst>
              <a:ext uri="{FF2B5EF4-FFF2-40B4-BE49-F238E27FC236}">
                <a16:creationId xmlns:a16="http://schemas.microsoft.com/office/drawing/2014/main" id="{A431A093-FB34-CE52-0F81-7FCEECAA6BE9}"/>
              </a:ext>
            </a:extLst>
          </p:cNvPr>
          <p:cNvSpPr>
            <a:spLocks noGrp="1"/>
          </p:cNvSpPr>
          <p:nvPr>
            <p:ph idx="1"/>
          </p:nvPr>
        </p:nvSpPr>
        <p:spPr>
          <a:xfrm>
            <a:off x="643467" y="2638044"/>
            <a:ext cx="6242715" cy="3415622"/>
          </a:xfrm>
          <a:no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r>
              <a:rPr lang="fi-FI" dirty="0" err="1"/>
              <a:t>Identio</a:t>
            </a:r>
            <a:r>
              <a:rPr lang="fi-FI" dirty="0"/>
              <a:t> — a </a:t>
            </a:r>
            <a:r>
              <a:rPr lang="fi-FI" dirty="0" err="1"/>
              <a:t>technology</a:t>
            </a:r>
            <a:r>
              <a:rPr lang="fi-FI" dirty="0"/>
              <a:t> </a:t>
            </a:r>
            <a:r>
              <a:rPr lang="fi-FI" dirty="0" err="1"/>
              <a:t>company</a:t>
            </a:r>
            <a:r>
              <a:rPr lang="fi-FI" dirty="0"/>
              <a:t>, </a:t>
            </a:r>
            <a:r>
              <a:rPr lang="fi-FI" dirty="0" err="1"/>
              <a:t>digital</a:t>
            </a:r>
            <a:r>
              <a:rPr lang="fi-FI" dirty="0"/>
              <a:t> </a:t>
            </a:r>
            <a:r>
              <a:rPr lang="fi-FI" dirty="0" err="1"/>
              <a:t>service</a:t>
            </a:r>
            <a:r>
              <a:rPr lang="fi-FI" dirty="0"/>
              <a:t> </a:t>
            </a:r>
            <a:r>
              <a:rPr lang="fi-FI" dirty="0" err="1"/>
              <a:t>projects</a:t>
            </a:r>
            <a:endParaRPr lang="fi-FI" dirty="0"/>
          </a:p>
          <a:p>
            <a:r>
              <a:rPr lang="fi-FI" dirty="0">
                <a:hlinkClick r:id="rId2"/>
              </a:rPr>
              <a:t>https://identio.fi/</a:t>
            </a:r>
            <a:endParaRPr lang="fi-FI" dirty="0"/>
          </a:p>
          <a:p>
            <a:endParaRPr lang="fi-FI" dirty="0"/>
          </a:p>
          <a:p>
            <a:r>
              <a:rPr lang="fi-FI" dirty="0" err="1"/>
              <a:t>Identio</a:t>
            </a:r>
            <a:r>
              <a:rPr lang="fi-FI" dirty="0"/>
              <a:t> </a:t>
            </a:r>
            <a:r>
              <a:rPr lang="fi-FI" dirty="0" err="1"/>
              <a:t>includes</a:t>
            </a:r>
            <a:r>
              <a:rPr lang="fi-FI" dirty="0"/>
              <a:t> </a:t>
            </a:r>
            <a:r>
              <a:rPr lang="fi-FI" dirty="0" err="1"/>
              <a:t>well-structured</a:t>
            </a:r>
            <a:r>
              <a:rPr lang="fi-FI" dirty="0"/>
              <a:t> </a:t>
            </a:r>
            <a:r>
              <a:rPr lang="fi-FI" dirty="0" err="1"/>
              <a:t>sections</a:t>
            </a:r>
            <a:r>
              <a:rPr lang="fi-FI" dirty="0"/>
              <a:t> </a:t>
            </a:r>
            <a:r>
              <a:rPr lang="fi-FI" dirty="0" err="1"/>
              <a:t>such</a:t>
            </a:r>
            <a:r>
              <a:rPr lang="fi-FI" dirty="0"/>
              <a:t> as Services, </a:t>
            </a:r>
            <a:r>
              <a:rPr lang="fi-FI" dirty="0" err="1"/>
              <a:t>Our</a:t>
            </a:r>
            <a:r>
              <a:rPr lang="fi-FI" dirty="0"/>
              <a:t> </a:t>
            </a:r>
            <a:r>
              <a:rPr lang="fi-FI" dirty="0" err="1"/>
              <a:t>Work</a:t>
            </a:r>
            <a:r>
              <a:rPr lang="fi-FI" dirty="0"/>
              <a:t>, </a:t>
            </a:r>
            <a:r>
              <a:rPr lang="fi-FI" dirty="0" err="1"/>
              <a:t>About</a:t>
            </a:r>
            <a:r>
              <a:rPr lang="fi-FI" dirty="0"/>
              <a:t> Us, Team, </a:t>
            </a:r>
            <a:r>
              <a:rPr lang="fi-FI" dirty="0" err="1"/>
              <a:t>Careers</a:t>
            </a:r>
            <a:r>
              <a:rPr lang="fi-FI" dirty="0"/>
              <a:t>, </a:t>
            </a:r>
            <a:r>
              <a:rPr lang="fi-FI" dirty="0" err="1"/>
              <a:t>Blog</a:t>
            </a:r>
            <a:r>
              <a:rPr lang="fi-FI" dirty="0"/>
              <a:t>, and </a:t>
            </a:r>
            <a:r>
              <a:rPr lang="fi-FI" dirty="0" err="1"/>
              <a:t>Contact</a:t>
            </a:r>
            <a:r>
              <a:rPr lang="fi-FI" dirty="0"/>
              <a:t>. </a:t>
            </a:r>
            <a:r>
              <a:rPr lang="fi-FI" dirty="0" err="1"/>
              <a:t>The</a:t>
            </a:r>
            <a:r>
              <a:rPr lang="fi-FI" dirty="0"/>
              <a:t> </a:t>
            </a:r>
            <a:r>
              <a:rPr lang="fi-FI" dirty="0" err="1"/>
              <a:t>site</a:t>
            </a:r>
            <a:r>
              <a:rPr lang="fi-FI" dirty="0"/>
              <a:t> </a:t>
            </a:r>
            <a:r>
              <a:rPr lang="fi-FI" dirty="0" err="1"/>
              <a:t>also</a:t>
            </a:r>
            <a:r>
              <a:rPr lang="fi-FI" dirty="0"/>
              <a:t> </a:t>
            </a:r>
            <a:r>
              <a:rPr lang="fi-FI" dirty="0" err="1"/>
              <a:t>highlights</a:t>
            </a:r>
            <a:r>
              <a:rPr lang="fi-FI" dirty="0"/>
              <a:t> case </a:t>
            </a:r>
            <a:r>
              <a:rPr lang="fi-FI" dirty="0" err="1"/>
              <a:t>studies</a:t>
            </a:r>
            <a:r>
              <a:rPr lang="fi-FI" dirty="0"/>
              <a:t> and </a:t>
            </a:r>
            <a:r>
              <a:rPr lang="fi-FI" dirty="0" err="1"/>
              <a:t>client</a:t>
            </a:r>
            <a:r>
              <a:rPr lang="fi-FI" dirty="0"/>
              <a:t> </a:t>
            </a:r>
            <a:r>
              <a:rPr lang="fi-FI" dirty="0" err="1"/>
              <a:t>projects</a:t>
            </a:r>
            <a:r>
              <a:rPr lang="fi-FI" dirty="0"/>
              <a:t>, </a:t>
            </a:r>
            <a:r>
              <a:rPr lang="fi-FI" dirty="0" err="1"/>
              <a:t>which</a:t>
            </a:r>
            <a:r>
              <a:rPr lang="fi-FI" dirty="0"/>
              <a:t> </a:t>
            </a:r>
            <a:r>
              <a:rPr lang="fi-FI" dirty="0" err="1"/>
              <a:t>serve</a:t>
            </a:r>
            <a:r>
              <a:rPr lang="fi-FI" dirty="0"/>
              <a:t> as </a:t>
            </a:r>
            <a:r>
              <a:rPr lang="fi-FI" dirty="0" err="1"/>
              <a:t>trust</a:t>
            </a:r>
            <a:r>
              <a:rPr lang="fi-FI" dirty="0"/>
              <a:t> </a:t>
            </a:r>
            <a:r>
              <a:rPr lang="fi-FI" dirty="0" err="1"/>
              <a:t>elements</a:t>
            </a:r>
            <a:r>
              <a:rPr lang="fi-FI" dirty="0"/>
              <a:t> </a:t>
            </a:r>
            <a:r>
              <a:rPr lang="fi-FI" dirty="0" err="1"/>
              <a:t>alongside</a:t>
            </a:r>
            <a:r>
              <a:rPr lang="fi-FI" dirty="0"/>
              <a:t> </a:t>
            </a:r>
            <a:r>
              <a:rPr lang="fi-FI" dirty="0" err="1"/>
              <a:t>partner</a:t>
            </a:r>
            <a:r>
              <a:rPr lang="fi-FI" dirty="0"/>
              <a:t> </a:t>
            </a:r>
            <a:r>
              <a:rPr lang="fi-FI" dirty="0" err="1"/>
              <a:t>information</a:t>
            </a:r>
            <a:r>
              <a:rPr lang="fi-FI" dirty="0"/>
              <a:t>. </a:t>
            </a:r>
            <a:r>
              <a:rPr lang="fi-FI" dirty="0" err="1"/>
              <a:t>Its</a:t>
            </a:r>
            <a:r>
              <a:rPr lang="fi-FI" dirty="0"/>
              <a:t> design is </a:t>
            </a:r>
            <a:r>
              <a:rPr lang="fi-FI" dirty="0" err="1"/>
              <a:t>clean</a:t>
            </a:r>
            <a:r>
              <a:rPr lang="fi-FI" dirty="0"/>
              <a:t> and </a:t>
            </a:r>
            <a:r>
              <a:rPr lang="fi-FI" dirty="0" err="1"/>
              <a:t>professional</a:t>
            </a:r>
            <a:r>
              <a:rPr lang="fi-FI" dirty="0"/>
              <a:t>, </a:t>
            </a:r>
            <a:r>
              <a:rPr lang="fi-FI" dirty="0" err="1"/>
              <a:t>with</a:t>
            </a:r>
            <a:r>
              <a:rPr lang="fi-FI" dirty="0"/>
              <a:t> a </a:t>
            </a:r>
            <a:r>
              <a:rPr lang="fi-FI" dirty="0" err="1"/>
              <a:t>clear</a:t>
            </a:r>
            <a:r>
              <a:rPr lang="fi-FI" dirty="0"/>
              <a:t> </a:t>
            </a:r>
            <a:r>
              <a:rPr lang="fi-FI" dirty="0" err="1"/>
              <a:t>corporate</a:t>
            </a:r>
            <a:r>
              <a:rPr lang="fi-FI" dirty="0"/>
              <a:t> </a:t>
            </a:r>
            <a:r>
              <a:rPr lang="fi-FI" dirty="0" err="1"/>
              <a:t>style</a:t>
            </a:r>
            <a:r>
              <a:rPr lang="fi-FI" dirty="0"/>
              <a:t>. </a:t>
            </a:r>
            <a:r>
              <a:rPr lang="fi-FI" dirty="0" err="1"/>
              <a:t>Strong</a:t>
            </a:r>
            <a:r>
              <a:rPr lang="fi-FI" dirty="0"/>
              <a:t> </a:t>
            </a:r>
            <a:r>
              <a:rPr lang="fi-FI" dirty="0" err="1"/>
              <a:t>brand</a:t>
            </a:r>
            <a:r>
              <a:rPr lang="fi-FI" dirty="0"/>
              <a:t> </a:t>
            </a:r>
            <a:r>
              <a:rPr lang="fi-FI" dirty="0" err="1"/>
              <a:t>colors</a:t>
            </a:r>
            <a:r>
              <a:rPr lang="fi-FI" dirty="0"/>
              <a:t> and </a:t>
            </a:r>
            <a:r>
              <a:rPr lang="fi-FI" dirty="0" err="1"/>
              <a:t>consistent</a:t>
            </a:r>
            <a:r>
              <a:rPr lang="fi-FI" dirty="0"/>
              <a:t> </a:t>
            </a:r>
            <a:r>
              <a:rPr lang="fi-FI" dirty="0" err="1"/>
              <a:t>visual</a:t>
            </a:r>
            <a:r>
              <a:rPr lang="fi-FI" dirty="0"/>
              <a:t> </a:t>
            </a:r>
            <a:r>
              <a:rPr lang="fi-FI" dirty="0" err="1"/>
              <a:t>elements</a:t>
            </a:r>
            <a:r>
              <a:rPr lang="fi-FI" dirty="0"/>
              <a:t> </a:t>
            </a:r>
            <a:r>
              <a:rPr lang="fi-FI" dirty="0" err="1"/>
              <a:t>give</a:t>
            </a:r>
            <a:r>
              <a:rPr lang="fi-FI" dirty="0"/>
              <a:t> </a:t>
            </a:r>
            <a:r>
              <a:rPr lang="fi-FI" dirty="0" err="1"/>
              <a:t>the</a:t>
            </a:r>
            <a:r>
              <a:rPr lang="fi-FI" dirty="0"/>
              <a:t> </a:t>
            </a:r>
            <a:r>
              <a:rPr lang="fi-FI" dirty="0" err="1"/>
              <a:t>site</a:t>
            </a:r>
            <a:r>
              <a:rPr lang="fi-FI" dirty="0"/>
              <a:t> a </a:t>
            </a:r>
            <a:r>
              <a:rPr lang="fi-FI" dirty="0" err="1"/>
              <a:t>recognizable</a:t>
            </a:r>
            <a:r>
              <a:rPr lang="fi-FI" dirty="0"/>
              <a:t> </a:t>
            </a:r>
            <a:r>
              <a:rPr lang="fi-FI" dirty="0" err="1"/>
              <a:t>identity</a:t>
            </a:r>
            <a:r>
              <a:rPr lang="fi-FI" dirty="0"/>
              <a:t>. </a:t>
            </a:r>
            <a:r>
              <a:rPr lang="fi-FI" dirty="0" err="1"/>
              <a:t>The</a:t>
            </a:r>
            <a:r>
              <a:rPr lang="fi-FI" dirty="0"/>
              <a:t> </a:t>
            </a:r>
            <a:r>
              <a:rPr lang="fi-FI" dirty="0" err="1"/>
              <a:t>overall</a:t>
            </a:r>
            <a:r>
              <a:rPr lang="fi-FI" dirty="0"/>
              <a:t> layout </a:t>
            </a:r>
            <a:r>
              <a:rPr lang="fi-FI" dirty="0" err="1"/>
              <a:t>emphasizes</a:t>
            </a:r>
            <a:r>
              <a:rPr lang="fi-FI" dirty="0"/>
              <a:t> </a:t>
            </a:r>
            <a:r>
              <a:rPr lang="fi-FI" dirty="0" err="1"/>
              <a:t>clarity</a:t>
            </a:r>
            <a:r>
              <a:rPr lang="fi-FI" dirty="0"/>
              <a:t>, </a:t>
            </a:r>
            <a:r>
              <a:rPr lang="fi-FI" dirty="0" err="1"/>
              <a:t>trustworthiness</a:t>
            </a:r>
            <a:r>
              <a:rPr lang="fi-FI" dirty="0"/>
              <a:t>, and </a:t>
            </a:r>
            <a:r>
              <a:rPr lang="fi-FI" dirty="0" err="1"/>
              <a:t>expertise</a:t>
            </a:r>
            <a:endParaRPr lang="fi-FI" dirty="0"/>
          </a:p>
        </p:txBody>
      </p:sp>
      <p:pic>
        <p:nvPicPr>
          <p:cNvPr id="6" name="Picture 5" descr="A screenshot of a computer&#10;&#10;AI-generated content may be incorrect.">
            <a:extLst>
              <a:ext uri="{FF2B5EF4-FFF2-40B4-BE49-F238E27FC236}">
                <a16:creationId xmlns:a16="http://schemas.microsoft.com/office/drawing/2014/main" id="{ACD3EA6F-1AEF-3FC8-E6B1-D58533B41A09}"/>
              </a:ext>
            </a:extLst>
          </p:cNvPr>
          <p:cNvPicPr>
            <a:picLocks noChangeAspect="1"/>
          </p:cNvPicPr>
          <p:nvPr/>
        </p:nvPicPr>
        <p:blipFill>
          <a:blip r:embed="rId3"/>
          <a:stretch>
            <a:fillRect/>
          </a:stretch>
        </p:blipFill>
        <p:spPr>
          <a:xfrm>
            <a:off x="8831015" y="137160"/>
            <a:ext cx="2074621" cy="6583680"/>
          </a:xfrm>
          <a:prstGeom prst="rect">
            <a:avLst/>
          </a:prstGeom>
        </p:spPr>
      </p:pic>
    </p:spTree>
    <p:extLst>
      <p:ext uri="{BB962C8B-B14F-4D97-AF65-F5344CB8AC3E}">
        <p14:creationId xmlns:p14="http://schemas.microsoft.com/office/powerpoint/2010/main" val="298193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0B495E-5810-90DD-20D5-98C29E3FB5DB}"/>
              </a:ext>
            </a:extLst>
          </p:cNvPr>
          <p:cNvSpPr>
            <a:spLocks noGrp="1"/>
          </p:cNvSpPr>
          <p:nvPr>
            <p:ph type="title"/>
          </p:nvPr>
        </p:nvSpPr>
        <p:spPr>
          <a:xfrm>
            <a:off x="2231136" y="467418"/>
            <a:ext cx="7729728" cy="1188720"/>
          </a:xfrm>
          <a:solidFill>
            <a:srgbClr val="FFFFFF"/>
          </a:solidFill>
        </p:spPr>
        <p:txBody>
          <a:bodyPr>
            <a:normAutofit/>
          </a:bodyPr>
          <a:lstStyle/>
          <a:p>
            <a:r>
              <a:rPr lang="fi-FI" dirty="0" err="1">
                <a:solidFill>
                  <a:srgbClr val="404040"/>
                </a:solidFill>
              </a:rPr>
              <a:t>Trends</a:t>
            </a:r>
            <a:r>
              <a:rPr lang="fi-FI" dirty="0">
                <a:solidFill>
                  <a:srgbClr val="404040"/>
                </a:solidFill>
              </a:rPr>
              <a:t>:</a:t>
            </a:r>
            <a:endParaRPr lang="fi-FI" dirty="0"/>
          </a:p>
        </p:txBody>
      </p:sp>
      <p:sp>
        <p:nvSpPr>
          <p:cNvPr id="3" name="Content Placeholder 2">
            <a:extLst>
              <a:ext uri="{FF2B5EF4-FFF2-40B4-BE49-F238E27FC236}">
                <a16:creationId xmlns:a16="http://schemas.microsoft.com/office/drawing/2014/main" id="{928FC725-6CE9-33AE-9345-AB29251EBC3F}"/>
              </a:ext>
            </a:extLst>
          </p:cNvPr>
          <p:cNvSpPr>
            <a:spLocks noGrp="1"/>
          </p:cNvSpPr>
          <p:nvPr>
            <p:ph idx="1"/>
          </p:nvPr>
        </p:nvSpPr>
        <p:spPr>
          <a:xfrm>
            <a:off x="1706062" y="2291262"/>
            <a:ext cx="8779512" cy="2879256"/>
          </a:xfrm>
        </p:spPr>
        <p:txBody>
          <a:bodyPr>
            <a:normAutofit fontScale="40000" lnSpcReduction="20000"/>
          </a:bodyPr>
          <a:lstStyle/>
          <a:p>
            <a:endParaRPr lang="fi-FI" dirty="0">
              <a:solidFill>
                <a:srgbClr val="404040"/>
              </a:solidFill>
            </a:endParaRPr>
          </a:p>
          <a:p>
            <a:r>
              <a:rPr lang="fi-FI" sz="4300" dirty="0" err="1">
                <a:solidFill>
                  <a:srgbClr val="404040"/>
                </a:solidFill>
              </a:rPr>
              <a:t>Clean</a:t>
            </a:r>
            <a:r>
              <a:rPr lang="fi-FI" sz="4300" dirty="0">
                <a:solidFill>
                  <a:srgbClr val="404040"/>
                </a:solidFill>
              </a:rPr>
              <a:t> </a:t>
            </a:r>
            <a:r>
              <a:rPr lang="fi-FI" sz="4300" dirty="0" err="1">
                <a:solidFill>
                  <a:srgbClr val="404040"/>
                </a:solidFill>
              </a:rPr>
              <a:t>minimalism</a:t>
            </a:r>
            <a:r>
              <a:rPr lang="fi-FI" sz="4300" dirty="0">
                <a:solidFill>
                  <a:srgbClr val="404040"/>
                </a:solidFill>
              </a:rPr>
              <a:t> — </a:t>
            </a:r>
            <a:r>
              <a:rPr lang="fi-FI" sz="4300" dirty="0" err="1">
                <a:solidFill>
                  <a:srgbClr val="404040"/>
                </a:solidFill>
              </a:rPr>
              <a:t>lots</a:t>
            </a:r>
            <a:r>
              <a:rPr lang="fi-FI" sz="4300" dirty="0">
                <a:solidFill>
                  <a:srgbClr val="404040"/>
                </a:solidFill>
              </a:rPr>
              <a:t> of white </a:t>
            </a:r>
            <a:r>
              <a:rPr lang="fi-FI" sz="4300" dirty="0" err="1">
                <a:solidFill>
                  <a:srgbClr val="404040"/>
                </a:solidFill>
              </a:rPr>
              <a:t>space</a:t>
            </a:r>
            <a:r>
              <a:rPr lang="fi-FI" sz="4300" dirty="0">
                <a:solidFill>
                  <a:srgbClr val="404040"/>
                </a:solidFill>
              </a:rPr>
              <a:t>, </a:t>
            </a:r>
            <a:r>
              <a:rPr lang="fi-FI" sz="4300" dirty="0" err="1">
                <a:solidFill>
                  <a:srgbClr val="404040"/>
                </a:solidFill>
              </a:rPr>
              <a:t>uncluttered</a:t>
            </a:r>
            <a:r>
              <a:rPr lang="fi-FI" sz="4300" dirty="0">
                <a:solidFill>
                  <a:srgbClr val="404040"/>
                </a:solidFill>
              </a:rPr>
              <a:t> </a:t>
            </a:r>
            <a:r>
              <a:rPr lang="fi-FI" sz="4300" dirty="0" err="1">
                <a:solidFill>
                  <a:srgbClr val="404040"/>
                </a:solidFill>
              </a:rPr>
              <a:t>interface</a:t>
            </a:r>
            <a:r>
              <a:rPr lang="fi-FI" sz="4300" dirty="0">
                <a:solidFill>
                  <a:srgbClr val="404040"/>
                </a:solidFill>
              </a:rPr>
              <a:t>.</a:t>
            </a:r>
          </a:p>
          <a:p>
            <a:r>
              <a:rPr lang="fi-FI" sz="4300" dirty="0">
                <a:solidFill>
                  <a:srgbClr val="404040"/>
                </a:solidFill>
              </a:rPr>
              <a:t>Mobile-</a:t>
            </a:r>
            <a:r>
              <a:rPr lang="fi-FI" sz="4300" dirty="0" err="1">
                <a:solidFill>
                  <a:srgbClr val="404040"/>
                </a:solidFill>
              </a:rPr>
              <a:t>friendly</a:t>
            </a:r>
            <a:r>
              <a:rPr lang="fi-FI" sz="4300" dirty="0">
                <a:solidFill>
                  <a:srgbClr val="404040"/>
                </a:solidFill>
              </a:rPr>
              <a:t> — a "mobile-</a:t>
            </a:r>
            <a:r>
              <a:rPr lang="fi-FI" sz="4300" dirty="0" err="1">
                <a:solidFill>
                  <a:srgbClr val="404040"/>
                </a:solidFill>
              </a:rPr>
              <a:t>first</a:t>
            </a:r>
            <a:r>
              <a:rPr lang="fi-FI" sz="4300" dirty="0">
                <a:solidFill>
                  <a:srgbClr val="404040"/>
                </a:solidFill>
              </a:rPr>
              <a:t>" </a:t>
            </a:r>
            <a:r>
              <a:rPr lang="fi-FI" sz="4300" dirty="0" err="1">
                <a:solidFill>
                  <a:srgbClr val="404040"/>
                </a:solidFill>
              </a:rPr>
              <a:t>approach</a:t>
            </a:r>
            <a:r>
              <a:rPr lang="fi-FI" sz="4300" dirty="0">
                <a:solidFill>
                  <a:srgbClr val="404040"/>
                </a:solidFill>
              </a:rPr>
              <a:t>, </a:t>
            </a:r>
            <a:r>
              <a:rPr lang="fi-FI" sz="4300" dirty="0" err="1">
                <a:solidFill>
                  <a:srgbClr val="404040"/>
                </a:solidFill>
              </a:rPr>
              <a:t>or</a:t>
            </a:r>
            <a:r>
              <a:rPr lang="fi-FI" sz="4300" dirty="0">
                <a:solidFill>
                  <a:srgbClr val="404040"/>
                </a:solidFill>
              </a:rPr>
              <a:t> at </a:t>
            </a:r>
            <a:r>
              <a:rPr lang="fi-FI" sz="4300" dirty="0" err="1">
                <a:solidFill>
                  <a:srgbClr val="404040"/>
                </a:solidFill>
              </a:rPr>
              <a:t>least</a:t>
            </a:r>
            <a:r>
              <a:rPr lang="fi-FI" sz="4300" dirty="0">
                <a:solidFill>
                  <a:srgbClr val="404040"/>
                </a:solidFill>
              </a:rPr>
              <a:t> </a:t>
            </a:r>
            <a:r>
              <a:rPr lang="fi-FI" sz="4300" dirty="0" err="1">
                <a:solidFill>
                  <a:srgbClr val="404040"/>
                </a:solidFill>
              </a:rPr>
              <a:t>flexible</a:t>
            </a:r>
            <a:r>
              <a:rPr lang="fi-FI" sz="4300" dirty="0">
                <a:solidFill>
                  <a:srgbClr val="404040"/>
                </a:solidFill>
              </a:rPr>
              <a:t> </a:t>
            </a:r>
            <a:r>
              <a:rPr lang="fi-FI" sz="4300" dirty="0" err="1">
                <a:solidFill>
                  <a:srgbClr val="404040"/>
                </a:solidFill>
              </a:rPr>
              <a:t>adaptation</a:t>
            </a:r>
            <a:r>
              <a:rPr lang="fi-FI" sz="4300" dirty="0">
                <a:solidFill>
                  <a:srgbClr val="404040"/>
                </a:solidFill>
              </a:rPr>
              <a:t> (</a:t>
            </a:r>
            <a:r>
              <a:rPr lang="fi-FI" sz="4300" dirty="0" err="1">
                <a:solidFill>
                  <a:srgbClr val="404040"/>
                </a:solidFill>
              </a:rPr>
              <a:t>burger</a:t>
            </a:r>
            <a:r>
              <a:rPr lang="fi-FI" sz="4300" dirty="0">
                <a:solidFill>
                  <a:srgbClr val="404040"/>
                </a:solidFill>
              </a:rPr>
              <a:t> </a:t>
            </a:r>
            <a:r>
              <a:rPr lang="fi-FI" sz="4300" dirty="0" err="1">
                <a:solidFill>
                  <a:srgbClr val="404040"/>
                </a:solidFill>
              </a:rPr>
              <a:t>menus</a:t>
            </a:r>
            <a:r>
              <a:rPr lang="fi-FI" sz="4300" dirty="0">
                <a:solidFill>
                  <a:srgbClr val="404040"/>
                </a:solidFill>
              </a:rPr>
              <a:t>, </a:t>
            </a:r>
            <a:r>
              <a:rPr lang="fi-FI" sz="4300" dirty="0" err="1">
                <a:solidFill>
                  <a:srgbClr val="404040"/>
                </a:solidFill>
              </a:rPr>
              <a:t>hidden</a:t>
            </a:r>
            <a:r>
              <a:rPr lang="fi-FI" sz="4300" dirty="0">
                <a:solidFill>
                  <a:srgbClr val="404040"/>
                </a:solidFill>
              </a:rPr>
              <a:t>/</a:t>
            </a:r>
            <a:r>
              <a:rPr lang="fi-FI" sz="4300" dirty="0" err="1">
                <a:solidFill>
                  <a:srgbClr val="404040"/>
                </a:solidFill>
              </a:rPr>
              <a:t>simplified</a:t>
            </a:r>
            <a:r>
              <a:rPr lang="fi-FI" sz="4300" dirty="0">
                <a:solidFill>
                  <a:srgbClr val="404040"/>
                </a:solidFill>
              </a:rPr>
              <a:t> </a:t>
            </a:r>
            <a:r>
              <a:rPr lang="fi-FI" sz="4300" dirty="0" err="1">
                <a:solidFill>
                  <a:srgbClr val="404040"/>
                </a:solidFill>
              </a:rPr>
              <a:t>elements</a:t>
            </a:r>
            <a:r>
              <a:rPr lang="fi-FI" sz="4300" dirty="0">
                <a:solidFill>
                  <a:srgbClr val="404040"/>
                </a:solidFill>
              </a:rPr>
              <a:t>).</a:t>
            </a:r>
          </a:p>
          <a:p>
            <a:r>
              <a:rPr lang="fi-FI" sz="4300" dirty="0" err="1">
                <a:solidFill>
                  <a:srgbClr val="404040"/>
                </a:solidFill>
              </a:rPr>
              <a:t>Large</a:t>
            </a:r>
            <a:r>
              <a:rPr lang="fi-FI" sz="4300" dirty="0">
                <a:solidFill>
                  <a:srgbClr val="404040"/>
                </a:solidFill>
              </a:rPr>
              <a:t> </a:t>
            </a:r>
            <a:r>
              <a:rPr lang="fi-FI" sz="4300" dirty="0" err="1">
                <a:solidFill>
                  <a:srgbClr val="404040"/>
                </a:solidFill>
              </a:rPr>
              <a:t>images</a:t>
            </a:r>
            <a:r>
              <a:rPr lang="fi-FI" sz="4300" dirty="0">
                <a:solidFill>
                  <a:srgbClr val="404040"/>
                </a:solidFill>
              </a:rPr>
              <a:t> / </a:t>
            </a:r>
            <a:r>
              <a:rPr lang="fi-FI" sz="4300" dirty="0" err="1">
                <a:solidFill>
                  <a:srgbClr val="404040"/>
                </a:solidFill>
              </a:rPr>
              <a:t>large</a:t>
            </a:r>
            <a:r>
              <a:rPr lang="fi-FI" sz="4300" dirty="0">
                <a:solidFill>
                  <a:srgbClr val="404040"/>
                </a:solidFill>
              </a:rPr>
              <a:t> </a:t>
            </a:r>
            <a:r>
              <a:rPr lang="fi-FI" sz="4300" dirty="0" err="1">
                <a:solidFill>
                  <a:srgbClr val="404040"/>
                </a:solidFill>
              </a:rPr>
              <a:t>banners</a:t>
            </a:r>
            <a:r>
              <a:rPr lang="fi-FI" sz="4300" dirty="0">
                <a:solidFill>
                  <a:srgbClr val="404040"/>
                </a:solidFill>
              </a:rPr>
              <a:t> / </a:t>
            </a:r>
            <a:r>
              <a:rPr lang="fi-FI" sz="4300" dirty="0" err="1">
                <a:solidFill>
                  <a:srgbClr val="404040"/>
                </a:solidFill>
              </a:rPr>
              <a:t>hero</a:t>
            </a:r>
            <a:r>
              <a:rPr lang="fi-FI" sz="4300" dirty="0">
                <a:solidFill>
                  <a:srgbClr val="404040"/>
                </a:solidFill>
              </a:rPr>
              <a:t> </a:t>
            </a:r>
            <a:r>
              <a:rPr lang="fi-FI" sz="4300" dirty="0" err="1">
                <a:solidFill>
                  <a:srgbClr val="404040"/>
                </a:solidFill>
              </a:rPr>
              <a:t>sections</a:t>
            </a:r>
            <a:r>
              <a:rPr lang="fi-FI" sz="4300" dirty="0">
                <a:solidFill>
                  <a:srgbClr val="404040"/>
                </a:solidFill>
              </a:rPr>
              <a:t>.</a:t>
            </a:r>
          </a:p>
          <a:p>
            <a:r>
              <a:rPr lang="fi-FI" sz="4300" dirty="0" err="1">
                <a:solidFill>
                  <a:srgbClr val="404040"/>
                </a:solidFill>
              </a:rPr>
              <a:t>Emphasizing</a:t>
            </a:r>
            <a:r>
              <a:rPr lang="fi-FI" sz="4300" dirty="0">
                <a:solidFill>
                  <a:srgbClr val="404040"/>
                </a:solidFill>
              </a:rPr>
              <a:t> </a:t>
            </a:r>
            <a:r>
              <a:rPr lang="fi-FI" sz="4300" dirty="0" err="1">
                <a:solidFill>
                  <a:srgbClr val="404040"/>
                </a:solidFill>
              </a:rPr>
              <a:t>the</a:t>
            </a:r>
            <a:r>
              <a:rPr lang="fi-FI" sz="4300" dirty="0">
                <a:solidFill>
                  <a:srgbClr val="404040"/>
                </a:solidFill>
              </a:rPr>
              <a:t> </a:t>
            </a:r>
            <a:r>
              <a:rPr lang="fi-FI" sz="4300" dirty="0" err="1">
                <a:solidFill>
                  <a:srgbClr val="404040"/>
                </a:solidFill>
              </a:rPr>
              <a:t>brand</a:t>
            </a:r>
            <a:r>
              <a:rPr lang="fi-FI" sz="4300" dirty="0">
                <a:solidFill>
                  <a:srgbClr val="404040"/>
                </a:solidFill>
              </a:rPr>
              <a:t> </a:t>
            </a:r>
            <a:r>
              <a:rPr lang="fi-FI" sz="4300" dirty="0" err="1">
                <a:solidFill>
                  <a:srgbClr val="404040"/>
                </a:solidFill>
              </a:rPr>
              <a:t>through</a:t>
            </a:r>
            <a:r>
              <a:rPr lang="fi-FI" sz="4300" dirty="0">
                <a:solidFill>
                  <a:srgbClr val="404040"/>
                </a:solidFill>
              </a:rPr>
              <a:t> </a:t>
            </a:r>
            <a:r>
              <a:rPr lang="fi-FI" sz="4300" dirty="0" err="1">
                <a:solidFill>
                  <a:srgbClr val="404040"/>
                </a:solidFill>
              </a:rPr>
              <a:t>typography</a:t>
            </a:r>
            <a:r>
              <a:rPr lang="fi-FI" sz="4300" dirty="0">
                <a:solidFill>
                  <a:srgbClr val="404040"/>
                </a:solidFill>
              </a:rPr>
              <a:t>, </a:t>
            </a:r>
            <a:r>
              <a:rPr lang="fi-FI" sz="4300" dirty="0" err="1">
                <a:solidFill>
                  <a:srgbClr val="404040"/>
                </a:solidFill>
              </a:rPr>
              <a:t>colors</a:t>
            </a:r>
            <a:r>
              <a:rPr lang="fi-FI" sz="4300" dirty="0">
                <a:solidFill>
                  <a:srgbClr val="404040"/>
                </a:solidFill>
              </a:rPr>
              <a:t>, and a </a:t>
            </a:r>
            <a:r>
              <a:rPr lang="fi-FI" sz="4300" dirty="0" err="1">
                <a:solidFill>
                  <a:srgbClr val="404040"/>
                </a:solidFill>
              </a:rPr>
              <a:t>consistent</a:t>
            </a:r>
            <a:r>
              <a:rPr lang="fi-FI" sz="4300" dirty="0">
                <a:solidFill>
                  <a:srgbClr val="404040"/>
                </a:solidFill>
              </a:rPr>
              <a:t> </a:t>
            </a:r>
            <a:r>
              <a:rPr lang="fi-FI" sz="4300" dirty="0" err="1">
                <a:solidFill>
                  <a:srgbClr val="404040"/>
                </a:solidFill>
              </a:rPr>
              <a:t>style</a:t>
            </a:r>
            <a:r>
              <a:rPr lang="fi-FI" sz="4300" dirty="0">
                <a:solidFill>
                  <a:srgbClr val="404040"/>
                </a:solidFill>
              </a:rPr>
              <a:t>.</a:t>
            </a:r>
          </a:p>
          <a:p>
            <a:r>
              <a:rPr lang="fi-FI" sz="4300" dirty="0" err="1">
                <a:solidFill>
                  <a:srgbClr val="404040"/>
                </a:solidFill>
              </a:rPr>
              <a:t>Use</a:t>
            </a:r>
            <a:r>
              <a:rPr lang="fi-FI" sz="4300" dirty="0">
                <a:solidFill>
                  <a:srgbClr val="404040"/>
                </a:solidFill>
              </a:rPr>
              <a:t> of </a:t>
            </a:r>
            <a:r>
              <a:rPr lang="fi-FI" sz="4300" dirty="0" err="1">
                <a:solidFill>
                  <a:srgbClr val="404040"/>
                </a:solidFill>
              </a:rPr>
              <a:t>high-quality</a:t>
            </a:r>
            <a:r>
              <a:rPr lang="fi-FI" sz="4300" dirty="0">
                <a:solidFill>
                  <a:srgbClr val="404040"/>
                </a:solidFill>
              </a:rPr>
              <a:t> </a:t>
            </a:r>
            <a:r>
              <a:rPr lang="fi-FI" sz="4300" dirty="0" err="1">
                <a:solidFill>
                  <a:srgbClr val="404040"/>
                </a:solidFill>
              </a:rPr>
              <a:t>fonts</a:t>
            </a:r>
            <a:r>
              <a:rPr lang="fi-FI" sz="4300" dirty="0">
                <a:solidFill>
                  <a:srgbClr val="404040"/>
                </a:solidFill>
              </a:rPr>
              <a:t> and </a:t>
            </a:r>
            <a:r>
              <a:rPr lang="fi-FI" sz="4300" dirty="0" err="1">
                <a:solidFill>
                  <a:srgbClr val="404040"/>
                </a:solidFill>
              </a:rPr>
              <a:t>legibility</a:t>
            </a:r>
            <a:r>
              <a:rPr lang="fi-FI" sz="4300" dirty="0">
                <a:solidFill>
                  <a:srgbClr val="404040"/>
                </a:solidFill>
              </a:rPr>
              <a:t>.</a:t>
            </a:r>
          </a:p>
          <a:p>
            <a:r>
              <a:rPr lang="fi-FI" sz="4300" dirty="0" err="1">
                <a:solidFill>
                  <a:srgbClr val="404040"/>
                </a:solidFill>
              </a:rPr>
              <a:t>Blog</a:t>
            </a:r>
            <a:r>
              <a:rPr lang="fi-FI" sz="4300" dirty="0">
                <a:solidFill>
                  <a:srgbClr val="404040"/>
                </a:solidFill>
              </a:rPr>
              <a:t> / </a:t>
            </a:r>
            <a:r>
              <a:rPr lang="fi-FI" sz="4300" dirty="0" err="1">
                <a:solidFill>
                  <a:srgbClr val="404040"/>
                </a:solidFill>
              </a:rPr>
              <a:t>latest</a:t>
            </a:r>
            <a:r>
              <a:rPr lang="fi-FI" sz="4300" dirty="0">
                <a:solidFill>
                  <a:srgbClr val="404040"/>
                </a:solidFill>
              </a:rPr>
              <a:t> news </a:t>
            </a:r>
            <a:r>
              <a:rPr lang="fi-FI" sz="4300" dirty="0" err="1">
                <a:solidFill>
                  <a:srgbClr val="404040"/>
                </a:solidFill>
              </a:rPr>
              <a:t>or</a:t>
            </a:r>
            <a:r>
              <a:rPr lang="fi-FI" sz="4300" dirty="0">
                <a:solidFill>
                  <a:srgbClr val="404040"/>
                </a:solidFill>
              </a:rPr>
              <a:t> case </a:t>
            </a:r>
            <a:r>
              <a:rPr lang="fi-FI" sz="4300" dirty="0" err="1">
                <a:solidFill>
                  <a:srgbClr val="404040"/>
                </a:solidFill>
              </a:rPr>
              <a:t>studies</a:t>
            </a:r>
            <a:r>
              <a:rPr lang="fi-FI" sz="4300" dirty="0">
                <a:solidFill>
                  <a:srgbClr val="404040"/>
                </a:solidFill>
              </a:rPr>
              <a:t> / </a:t>
            </a:r>
            <a:r>
              <a:rPr lang="fi-FI" sz="4300" dirty="0" err="1">
                <a:solidFill>
                  <a:srgbClr val="404040"/>
                </a:solidFill>
              </a:rPr>
              <a:t>partner</a:t>
            </a:r>
            <a:r>
              <a:rPr lang="fi-FI" sz="4300" dirty="0">
                <a:solidFill>
                  <a:srgbClr val="404040"/>
                </a:solidFill>
              </a:rPr>
              <a:t> </a:t>
            </a:r>
            <a:r>
              <a:rPr lang="fi-FI" sz="4300" dirty="0" err="1">
                <a:solidFill>
                  <a:srgbClr val="404040"/>
                </a:solidFill>
              </a:rPr>
              <a:t>stories</a:t>
            </a:r>
            <a:r>
              <a:rPr lang="fi-FI" sz="4300" dirty="0">
                <a:solidFill>
                  <a:srgbClr val="404040"/>
                </a:solidFill>
              </a:rPr>
              <a:t> — </a:t>
            </a:r>
            <a:r>
              <a:rPr lang="fi-FI" sz="4300" dirty="0" err="1">
                <a:solidFill>
                  <a:srgbClr val="404040"/>
                </a:solidFill>
              </a:rPr>
              <a:t>shows</a:t>
            </a:r>
            <a:r>
              <a:rPr lang="fi-FI" sz="4300" dirty="0">
                <a:solidFill>
                  <a:srgbClr val="404040"/>
                </a:solidFill>
              </a:rPr>
              <a:t> </a:t>
            </a:r>
            <a:r>
              <a:rPr lang="fi-FI" sz="4300" dirty="0" err="1">
                <a:solidFill>
                  <a:srgbClr val="404040"/>
                </a:solidFill>
              </a:rPr>
              <a:t>that</a:t>
            </a:r>
            <a:r>
              <a:rPr lang="fi-FI" sz="4300" dirty="0">
                <a:solidFill>
                  <a:srgbClr val="404040"/>
                </a:solidFill>
              </a:rPr>
              <a:t> </a:t>
            </a:r>
            <a:r>
              <a:rPr lang="fi-FI" sz="4300" dirty="0" err="1">
                <a:solidFill>
                  <a:srgbClr val="404040"/>
                </a:solidFill>
              </a:rPr>
              <a:t>the</a:t>
            </a:r>
            <a:r>
              <a:rPr lang="fi-FI" sz="4300" dirty="0">
                <a:solidFill>
                  <a:srgbClr val="404040"/>
                </a:solidFill>
              </a:rPr>
              <a:t> </a:t>
            </a:r>
            <a:r>
              <a:rPr lang="fi-FI" sz="4300" dirty="0" err="1">
                <a:solidFill>
                  <a:srgbClr val="404040"/>
                </a:solidFill>
              </a:rPr>
              <a:t>site</a:t>
            </a:r>
            <a:r>
              <a:rPr lang="fi-FI" sz="4300" dirty="0">
                <a:solidFill>
                  <a:srgbClr val="404040"/>
                </a:solidFill>
              </a:rPr>
              <a:t> is </a:t>
            </a:r>
            <a:r>
              <a:rPr lang="fi-FI" sz="4300" dirty="0" err="1">
                <a:solidFill>
                  <a:srgbClr val="404040"/>
                </a:solidFill>
              </a:rPr>
              <a:t>alive</a:t>
            </a:r>
            <a:r>
              <a:rPr lang="fi-FI" sz="4300" dirty="0">
                <a:solidFill>
                  <a:srgbClr val="404040"/>
                </a:solidFill>
              </a:rPr>
              <a:t>.</a:t>
            </a:r>
          </a:p>
          <a:p>
            <a:r>
              <a:rPr lang="fi-FI" sz="4300" dirty="0">
                <a:solidFill>
                  <a:srgbClr val="404040"/>
                </a:solidFill>
              </a:rPr>
              <a:t>Security and </a:t>
            </a:r>
            <a:r>
              <a:rPr lang="fi-FI" sz="4300" dirty="0" err="1">
                <a:solidFill>
                  <a:srgbClr val="404040"/>
                </a:solidFill>
              </a:rPr>
              <a:t>trust</a:t>
            </a:r>
            <a:r>
              <a:rPr lang="fi-FI" sz="4300" dirty="0">
                <a:solidFill>
                  <a:srgbClr val="404040"/>
                </a:solidFill>
              </a:rPr>
              <a:t>: SSL, </a:t>
            </a:r>
            <a:r>
              <a:rPr lang="fi-FI" sz="4300" dirty="0" err="1">
                <a:solidFill>
                  <a:srgbClr val="404040"/>
                </a:solidFill>
              </a:rPr>
              <a:t>privacy</a:t>
            </a:r>
            <a:r>
              <a:rPr lang="fi-FI" sz="4300" dirty="0">
                <a:solidFill>
                  <a:srgbClr val="404040"/>
                </a:solidFill>
              </a:rPr>
              <a:t> </a:t>
            </a:r>
            <a:r>
              <a:rPr lang="fi-FI" sz="4300" dirty="0" err="1">
                <a:solidFill>
                  <a:srgbClr val="404040"/>
                </a:solidFill>
              </a:rPr>
              <a:t>policies</a:t>
            </a:r>
            <a:r>
              <a:rPr lang="fi-FI" sz="4300" dirty="0">
                <a:solidFill>
                  <a:srgbClr val="404040"/>
                </a:solidFill>
              </a:rPr>
              <a:t>, "</a:t>
            </a:r>
            <a:r>
              <a:rPr lang="fi-FI" sz="4300" dirty="0" err="1">
                <a:solidFill>
                  <a:srgbClr val="404040"/>
                </a:solidFill>
              </a:rPr>
              <a:t>about</a:t>
            </a:r>
            <a:r>
              <a:rPr lang="fi-FI" sz="4300" dirty="0">
                <a:solidFill>
                  <a:srgbClr val="404040"/>
                </a:solidFill>
              </a:rPr>
              <a:t> </a:t>
            </a:r>
            <a:r>
              <a:rPr lang="fi-FI" sz="4300" dirty="0" err="1">
                <a:solidFill>
                  <a:srgbClr val="404040"/>
                </a:solidFill>
              </a:rPr>
              <a:t>the</a:t>
            </a:r>
            <a:r>
              <a:rPr lang="fi-FI" sz="4300" dirty="0">
                <a:solidFill>
                  <a:srgbClr val="404040"/>
                </a:solidFill>
              </a:rPr>
              <a:t> </a:t>
            </a:r>
            <a:r>
              <a:rPr lang="fi-FI" sz="4300" dirty="0" err="1">
                <a:solidFill>
                  <a:srgbClr val="404040"/>
                </a:solidFill>
              </a:rPr>
              <a:t>company</a:t>
            </a:r>
            <a:r>
              <a:rPr lang="fi-FI" sz="4300" dirty="0">
                <a:solidFill>
                  <a:srgbClr val="404040"/>
                </a:solidFill>
              </a:rPr>
              <a:t>" </a:t>
            </a:r>
            <a:r>
              <a:rPr lang="fi-FI" sz="4300" dirty="0" err="1">
                <a:solidFill>
                  <a:srgbClr val="404040"/>
                </a:solidFill>
              </a:rPr>
              <a:t>information</a:t>
            </a:r>
            <a:r>
              <a:rPr lang="fi-FI" sz="4300" dirty="0">
                <a:solidFill>
                  <a:srgbClr val="404040"/>
                </a:solidFill>
              </a:rPr>
              <a:t>.</a:t>
            </a:r>
          </a:p>
        </p:txBody>
      </p:sp>
    </p:spTree>
    <p:extLst>
      <p:ext uri="{BB962C8B-B14F-4D97-AF65-F5344CB8AC3E}">
        <p14:creationId xmlns:p14="http://schemas.microsoft.com/office/powerpoint/2010/main" val="3979882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E66AE2-19E6-D99B-4235-D9D93E1CF00F}"/>
              </a:ext>
            </a:extLst>
          </p:cNvPr>
          <p:cNvSpPr>
            <a:spLocks noGrp="1"/>
          </p:cNvSpPr>
          <p:nvPr>
            <p:ph type="title"/>
          </p:nvPr>
        </p:nvSpPr>
        <p:spPr>
          <a:xfrm>
            <a:off x="2231136" y="467418"/>
            <a:ext cx="7729728" cy="1188720"/>
          </a:xfrm>
          <a:solidFill>
            <a:srgbClr val="FFFFFF"/>
          </a:solidFill>
        </p:spPr>
        <p:txBody>
          <a:bodyPr>
            <a:normAutofit/>
          </a:bodyPr>
          <a:lstStyle/>
          <a:p>
            <a:r>
              <a:rPr lang="fi-FI" dirty="0" err="1">
                <a:solidFill>
                  <a:srgbClr val="404040"/>
                </a:solidFill>
              </a:rPr>
              <a:t>What</a:t>
            </a:r>
            <a:r>
              <a:rPr lang="fi-FI" dirty="0">
                <a:solidFill>
                  <a:srgbClr val="404040"/>
                </a:solidFill>
              </a:rPr>
              <a:t> </a:t>
            </a:r>
            <a:r>
              <a:rPr lang="fi-FI" dirty="0" err="1">
                <a:solidFill>
                  <a:srgbClr val="404040"/>
                </a:solidFill>
              </a:rPr>
              <a:t>all</a:t>
            </a:r>
            <a:r>
              <a:rPr lang="fi-FI" dirty="0">
                <a:solidFill>
                  <a:srgbClr val="404040"/>
                </a:solidFill>
              </a:rPr>
              <a:t> </a:t>
            </a:r>
            <a:r>
              <a:rPr lang="fi-FI" dirty="0" err="1">
                <a:solidFill>
                  <a:srgbClr val="404040"/>
                </a:solidFill>
              </a:rPr>
              <a:t>examples</a:t>
            </a:r>
            <a:r>
              <a:rPr lang="fi-FI" dirty="0">
                <a:solidFill>
                  <a:srgbClr val="404040"/>
                </a:solidFill>
              </a:rPr>
              <a:t> </a:t>
            </a:r>
            <a:r>
              <a:rPr lang="fi-FI" dirty="0" err="1">
                <a:solidFill>
                  <a:srgbClr val="404040"/>
                </a:solidFill>
              </a:rPr>
              <a:t>have</a:t>
            </a:r>
            <a:r>
              <a:rPr lang="fi-FI" dirty="0">
                <a:solidFill>
                  <a:srgbClr val="404040"/>
                </a:solidFill>
              </a:rPr>
              <a:t> in </a:t>
            </a:r>
            <a:r>
              <a:rPr lang="fi-FI" dirty="0" err="1">
                <a:solidFill>
                  <a:srgbClr val="404040"/>
                </a:solidFill>
              </a:rPr>
              <a:t>common</a:t>
            </a:r>
            <a:r>
              <a:rPr lang="fi-FI" dirty="0">
                <a:solidFill>
                  <a:srgbClr val="404040"/>
                </a:solidFill>
              </a:rPr>
              <a:t>:</a:t>
            </a:r>
            <a:endParaRPr lang="fi-FI" dirty="0"/>
          </a:p>
        </p:txBody>
      </p:sp>
      <p:sp>
        <p:nvSpPr>
          <p:cNvPr id="3" name="Content Placeholder 2">
            <a:extLst>
              <a:ext uri="{FF2B5EF4-FFF2-40B4-BE49-F238E27FC236}">
                <a16:creationId xmlns:a16="http://schemas.microsoft.com/office/drawing/2014/main" id="{95B1366E-28C3-3915-FA6D-19592C940700}"/>
              </a:ext>
            </a:extLst>
          </p:cNvPr>
          <p:cNvSpPr>
            <a:spLocks noGrp="1"/>
          </p:cNvSpPr>
          <p:nvPr>
            <p:ph idx="1"/>
          </p:nvPr>
        </p:nvSpPr>
        <p:spPr>
          <a:xfrm>
            <a:off x="1706062" y="2291262"/>
            <a:ext cx="8779512" cy="2879256"/>
          </a:xfrm>
        </p:spPr>
        <p:txBody>
          <a:bodyPr>
            <a:normAutofit lnSpcReduction="10000"/>
          </a:bodyPr>
          <a:lstStyle/>
          <a:p>
            <a:pPr marL="0" indent="0">
              <a:buNone/>
            </a:pPr>
            <a:endParaRPr lang="fi-FI" dirty="0">
              <a:solidFill>
                <a:srgbClr val="404040"/>
              </a:solidFill>
            </a:endParaRPr>
          </a:p>
          <a:p>
            <a:r>
              <a:rPr lang="fi-FI" dirty="0" err="1">
                <a:solidFill>
                  <a:srgbClr val="404040"/>
                </a:solidFill>
              </a:rPr>
              <a:t>Navigation</a:t>
            </a:r>
            <a:r>
              <a:rPr lang="fi-FI" dirty="0">
                <a:solidFill>
                  <a:srgbClr val="404040"/>
                </a:solidFill>
              </a:rPr>
              <a:t> (</a:t>
            </a:r>
            <a:r>
              <a:rPr lang="fi-FI" dirty="0" err="1">
                <a:solidFill>
                  <a:srgbClr val="404040"/>
                </a:solidFill>
              </a:rPr>
              <a:t>header</a:t>
            </a:r>
            <a:r>
              <a:rPr lang="fi-FI" dirty="0">
                <a:solidFill>
                  <a:srgbClr val="404040"/>
                </a:solidFill>
              </a:rPr>
              <a:t> + menu) — </a:t>
            </a:r>
            <a:r>
              <a:rPr lang="fi-FI" dirty="0" err="1">
                <a:solidFill>
                  <a:srgbClr val="404040"/>
                </a:solidFill>
              </a:rPr>
              <a:t>easy</a:t>
            </a:r>
            <a:r>
              <a:rPr lang="fi-FI" dirty="0">
                <a:solidFill>
                  <a:srgbClr val="404040"/>
                </a:solidFill>
              </a:rPr>
              <a:t> </a:t>
            </a:r>
            <a:r>
              <a:rPr lang="fi-FI" dirty="0" err="1">
                <a:solidFill>
                  <a:srgbClr val="404040"/>
                </a:solidFill>
              </a:rPr>
              <a:t>access</a:t>
            </a:r>
            <a:r>
              <a:rPr lang="fi-FI" dirty="0">
                <a:solidFill>
                  <a:srgbClr val="404040"/>
                </a:solidFill>
              </a:rPr>
              <a:t> to </a:t>
            </a:r>
            <a:r>
              <a:rPr lang="fi-FI" dirty="0" err="1">
                <a:solidFill>
                  <a:srgbClr val="404040"/>
                </a:solidFill>
              </a:rPr>
              <a:t>the</a:t>
            </a:r>
            <a:r>
              <a:rPr lang="fi-FI" dirty="0">
                <a:solidFill>
                  <a:srgbClr val="404040"/>
                </a:solidFill>
              </a:rPr>
              <a:t> main </a:t>
            </a:r>
            <a:r>
              <a:rPr lang="fi-FI" dirty="0" err="1">
                <a:solidFill>
                  <a:srgbClr val="404040"/>
                </a:solidFill>
              </a:rPr>
              <a:t>sections</a:t>
            </a:r>
            <a:r>
              <a:rPr lang="fi-FI" dirty="0">
                <a:solidFill>
                  <a:srgbClr val="404040"/>
                </a:solidFill>
              </a:rPr>
              <a:t>.</a:t>
            </a:r>
          </a:p>
          <a:p>
            <a:r>
              <a:rPr lang="fi-FI" dirty="0" err="1">
                <a:solidFill>
                  <a:srgbClr val="404040"/>
                </a:solidFill>
              </a:rPr>
              <a:t>Adaptive</a:t>
            </a:r>
            <a:r>
              <a:rPr lang="fi-FI" dirty="0">
                <a:solidFill>
                  <a:srgbClr val="404040"/>
                </a:solidFill>
              </a:rPr>
              <a:t> / mobile-</a:t>
            </a:r>
            <a:r>
              <a:rPr lang="fi-FI" dirty="0" err="1">
                <a:solidFill>
                  <a:srgbClr val="404040"/>
                </a:solidFill>
              </a:rPr>
              <a:t>friendly</a:t>
            </a:r>
            <a:r>
              <a:rPr lang="fi-FI" dirty="0">
                <a:solidFill>
                  <a:srgbClr val="404040"/>
                </a:solidFill>
              </a:rPr>
              <a:t> (</a:t>
            </a:r>
            <a:r>
              <a:rPr lang="fi-FI" dirty="0" err="1">
                <a:solidFill>
                  <a:srgbClr val="404040"/>
                </a:solidFill>
              </a:rPr>
              <a:t>or</a:t>
            </a:r>
            <a:r>
              <a:rPr lang="fi-FI" dirty="0">
                <a:solidFill>
                  <a:srgbClr val="404040"/>
                </a:solidFill>
              </a:rPr>
              <a:t> at </a:t>
            </a:r>
            <a:r>
              <a:rPr lang="fi-FI" dirty="0" err="1">
                <a:solidFill>
                  <a:srgbClr val="404040"/>
                </a:solidFill>
              </a:rPr>
              <a:t>least</a:t>
            </a:r>
            <a:r>
              <a:rPr lang="fi-FI" dirty="0">
                <a:solidFill>
                  <a:srgbClr val="404040"/>
                </a:solidFill>
              </a:rPr>
              <a:t> </a:t>
            </a:r>
            <a:r>
              <a:rPr lang="fi-FI" dirty="0" err="1">
                <a:solidFill>
                  <a:srgbClr val="404040"/>
                </a:solidFill>
              </a:rPr>
              <a:t>visible</a:t>
            </a:r>
            <a:r>
              <a:rPr lang="fi-FI" dirty="0">
                <a:solidFill>
                  <a:srgbClr val="404040"/>
                </a:solidFill>
              </a:rPr>
              <a:t> </a:t>
            </a:r>
            <a:r>
              <a:rPr lang="fi-FI" dirty="0" err="1">
                <a:solidFill>
                  <a:srgbClr val="404040"/>
                </a:solidFill>
              </a:rPr>
              <a:t>when</a:t>
            </a:r>
            <a:r>
              <a:rPr lang="fi-FI" dirty="0">
                <a:solidFill>
                  <a:srgbClr val="404040"/>
                </a:solidFill>
              </a:rPr>
              <a:t> </a:t>
            </a:r>
            <a:r>
              <a:rPr lang="fi-FI" dirty="0" err="1">
                <a:solidFill>
                  <a:srgbClr val="404040"/>
                </a:solidFill>
              </a:rPr>
              <a:t>elements</a:t>
            </a:r>
            <a:r>
              <a:rPr lang="fi-FI" dirty="0">
                <a:solidFill>
                  <a:srgbClr val="404040"/>
                </a:solidFill>
              </a:rPr>
              <a:t> </a:t>
            </a:r>
            <a:r>
              <a:rPr lang="fi-FI" dirty="0" err="1">
                <a:solidFill>
                  <a:srgbClr val="404040"/>
                </a:solidFill>
              </a:rPr>
              <a:t>are</a:t>
            </a:r>
            <a:r>
              <a:rPr lang="fi-FI" dirty="0">
                <a:solidFill>
                  <a:srgbClr val="404040"/>
                </a:solidFill>
              </a:rPr>
              <a:t> </a:t>
            </a:r>
            <a:r>
              <a:rPr lang="fi-FI" dirty="0" err="1">
                <a:solidFill>
                  <a:srgbClr val="404040"/>
                </a:solidFill>
              </a:rPr>
              <a:t>resized</a:t>
            </a:r>
            <a:r>
              <a:rPr lang="fi-FI" dirty="0">
                <a:solidFill>
                  <a:srgbClr val="404040"/>
                </a:solidFill>
              </a:rPr>
              <a:t> / </a:t>
            </a:r>
            <a:r>
              <a:rPr lang="fi-FI" dirty="0" err="1">
                <a:solidFill>
                  <a:srgbClr val="404040"/>
                </a:solidFill>
              </a:rPr>
              <a:t>hidden</a:t>
            </a:r>
            <a:r>
              <a:rPr lang="fi-FI" dirty="0">
                <a:solidFill>
                  <a:srgbClr val="404040"/>
                </a:solidFill>
              </a:rPr>
              <a:t> / </a:t>
            </a:r>
            <a:r>
              <a:rPr lang="fi-FI" dirty="0" err="1">
                <a:solidFill>
                  <a:srgbClr val="404040"/>
                </a:solidFill>
              </a:rPr>
              <a:t>the</a:t>
            </a:r>
            <a:r>
              <a:rPr lang="fi-FI" dirty="0">
                <a:solidFill>
                  <a:srgbClr val="404040"/>
                </a:solidFill>
              </a:rPr>
              <a:t> menu is </a:t>
            </a:r>
            <a:r>
              <a:rPr lang="fi-FI" dirty="0" err="1">
                <a:solidFill>
                  <a:srgbClr val="404040"/>
                </a:solidFill>
              </a:rPr>
              <a:t>simplified</a:t>
            </a:r>
            <a:r>
              <a:rPr lang="fi-FI" dirty="0">
                <a:solidFill>
                  <a:srgbClr val="404040"/>
                </a:solidFill>
              </a:rPr>
              <a:t>).</a:t>
            </a:r>
          </a:p>
          <a:p>
            <a:r>
              <a:rPr lang="fi-FI" dirty="0" err="1">
                <a:solidFill>
                  <a:srgbClr val="404040"/>
                </a:solidFill>
              </a:rPr>
              <a:t>Good</a:t>
            </a:r>
            <a:r>
              <a:rPr lang="fi-FI" dirty="0">
                <a:solidFill>
                  <a:srgbClr val="404040"/>
                </a:solidFill>
              </a:rPr>
              <a:t> </a:t>
            </a:r>
            <a:r>
              <a:rPr lang="fi-FI" dirty="0" err="1">
                <a:solidFill>
                  <a:srgbClr val="404040"/>
                </a:solidFill>
              </a:rPr>
              <a:t>visual</a:t>
            </a:r>
            <a:r>
              <a:rPr lang="fi-FI" dirty="0">
                <a:solidFill>
                  <a:srgbClr val="404040"/>
                </a:solidFill>
              </a:rPr>
              <a:t> </a:t>
            </a:r>
            <a:r>
              <a:rPr lang="fi-FI" dirty="0" err="1">
                <a:solidFill>
                  <a:srgbClr val="404040"/>
                </a:solidFill>
              </a:rPr>
              <a:t>hierarchy</a:t>
            </a:r>
            <a:r>
              <a:rPr lang="fi-FI" dirty="0">
                <a:solidFill>
                  <a:srgbClr val="404040"/>
                </a:solidFill>
              </a:rPr>
              <a:t>: </a:t>
            </a:r>
            <a:r>
              <a:rPr lang="fi-FI" dirty="0" err="1">
                <a:solidFill>
                  <a:srgbClr val="404040"/>
                </a:solidFill>
              </a:rPr>
              <a:t>headings</a:t>
            </a:r>
            <a:r>
              <a:rPr lang="fi-FI" dirty="0">
                <a:solidFill>
                  <a:srgbClr val="404040"/>
                </a:solidFill>
              </a:rPr>
              <a:t>, </a:t>
            </a:r>
            <a:r>
              <a:rPr lang="fi-FI" dirty="0" err="1">
                <a:solidFill>
                  <a:srgbClr val="404040"/>
                </a:solidFill>
              </a:rPr>
              <a:t>subheadings</a:t>
            </a:r>
            <a:r>
              <a:rPr lang="fi-FI" dirty="0">
                <a:solidFill>
                  <a:srgbClr val="404040"/>
                </a:solidFill>
              </a:rPr>
              <a:t>, </a:t>
            </a:r>
            <a:r>
              <a:rPr lang="fi-FI" dirty="0" err="1">
                <a:solidFill>
                  <a:srgbClr val="404040"/>
                </a:solidFill>
              </a:rPr>
              <a:t>highlighting</a:t>
            </a:r>
            <a:r>
              <a:rPr lang="fi-FI" dirty="0">
                <a:solidFill>
                  <a:srgbClr val="404040"/>
                </a:solidFill>
              </a:rPr>
              <a:t> </a:t>
            </a:r>
            <a:r>
              <a:rPr lang="fi-FI" dirty="0" err="1">
                <a:solidFill>
                  <a:srgbClr val="404040"/>
                </a:solidFill>
              </a:rPr>
              <a:t>key</a:t>
            </a:r>
            <a:r>
              <a:rPr lang="fi-FI" dirty="0">
                <a:solidFill>
                  <a:srgbClr val="404040"/>
                </a:solidFill>
              </a:rPr>
              <a:t> </a:t>
            </a:r>
            <a:r>
              <a:rPr lang="fi-FI" dirty="0" err="1">
                <a:solidFill>
                  <a:srgbClr val="404040"/>
                </a:solidFill>
              </a:rPr>
              <a:t>sections</a:t>
            </a:r>
            <a:r>
              <a:rPr lang="fi-FI" dirty="0">
                <a:solidFill>
                  <a:srgbClr val="404040"/>
                </a:solidFill>
              </a:rPr>
              <a:t>.</a:t>
            </a:r>
          </a:p>
          <a:p>
            <a:r>
              <a:rPr lang="fi-FI" dirty="0" err="1">
                <a:solidFill>
                  <a:srgbClr val="404040"/>
                </a:solidFill>
              </a:rPr>
              <a:t>Clear</a:t>
            </a:r>
            <a:r>
              <a:rPr lang="fi-FI" dirty="0">
                <a:solidFill>
                  <a:srgbClr val="404040"/>
                </a:solidFill>
              </a:rPr>
              <a:t> logo and </a:t>
            </a:r>
            <a:r>
              <a:rPr lang="fi-FI" dirty="0" err="1">
                <a:solidFill>
                  <a:srgbClr val="404040"/>
                </a:solidFill>
              </a:rPr>
              <a:t>brand</a:t>
            </a:r>
            <a:r>
              <a:rPr lang="fi-FI" dirty="0">
                <a:solidFill>
                  <a:srgbClr val="404040"/>
                </a:solidFill>
              </a:rPr>
              <a:t> </a:t>
            </a:r>
            <a:r>
              <a:rPr lang="fi-FI" dirty="0" err="1">
                <a:solidFill>
                  <a:srgbClr val="404040"/>
                </a:solidFill>
              </a:rPr>
              <a:t>identity</a:t>
            </a:r>
            <a:r>
              <a:rPr lang="fi-FI" dirty="0">
                <a:solidFill>
                  <a:srgbClr val="404040"/>
                </a:solidFill>
              </a:rPr>
              <a:t>.</a:t>
            </a:r>
          </a:p>
          <a:p>
            <a:r>
              <a:rPr lang="fi-FI" dirty="0" err="1">
                <a:solidFill>
                  <a:srgbClr val="404040"/>
                </a:solidFill>
              </a:rPr>
              <a:t>Contact</a:t>
            </a:r>
            <a:r>
              <a:rPr lang="fi-FI" dirty="0">
                <a:solidFill>
                  <a:srgbClr val="404040"/>
                </a:solidFill>
              </a:rPr>
              <a:t> </a:t>
            </a:r>
            <a:r>
              <a:rPr lang="fi-FI" dirty="0" err="1">
                <a:solidFill>
                  <a:srgbClr val="404040"/>
                </a:solidFill>
              </a:rPr>
              <a:t>or</a:t>
            </a:r>
            <a:r>
              <a:rPr lang="fi-FI" dirty="0">
                <a:solidFill>
                  <a:srgbClr val="404040"/>
                </a:solidFill>
              </a:rPr>
              <a:t> </a:t>
            </a:r>
            <a:r>
              <a:rPr lang="fi-FI" dirty="0" err="1">
                <a:solidFill>
                  <a:srgbClr val="404040"/>
                </a:solidFill>
              </a:rPr>
              <a:t>corporate</a:t>
            </a:r>
            <a:r>
              <a:rPr lang="fi-FI" dirty="0">
                <a:solidFill>
                  <a:srgbClr val="404040"/>
                </a:solidFill>
              </a:rPr>
              <a:t> </a:t>
            </a:r>
            <a:r>
              <a:rPr lang="fi-FI" dirty="0" err="1">
                <a:solidFill>
                  <a:srgbClr val="404040"/>
                </a:solidFill>
              </a:rPr>
              <a:t>information</a:t>
            </a:r>
            <a:r>
              <a:rPr lang="fi-FI" dirty="0">
                <a:solidFill>
                  <a:srgbClr val="404040"/>
                </a:solidFill>
              </a:rPr>
              <a:t> (</a:t>
            </a:r>
            <a:r>
              <a:rPr lang="fi-FI" dirty="0" err="1">
                <a:solidFill>
                  <a:srgbClr val="404040"/>
                </a:solidFill>
              </a:rPr>
              <a:t>about</a:t>
            </a:r>
            <a:r>
              <a:rPr lang="fi-FI" dirty="0">
                <a:solidFill>
                  <a:srgbClr val="404040"/>
                </a:solidFill>
              </a:rPr>
              <a:t> </a:t>
            </a:r>
            <a:r>
              <a:rPr lang="fi-FI" dirty="0" err="1">
                <a:solidFill>
                  <a:srgbClr val="404040"/>
                </a:solidFill>
              </a:rPr>
              <a:t>the</a:t>
            </a:r>
            <a:r>
              <a:rPr lang="fi-FI" dirty="0">
                <a:solidFill>
                  <a:srgbClr val="404040"/>
                </a:solidFill>
              </a:rPr>
              <a:t> </a:t>
            </a:r>
            <a:r>
              <a:rPr lang="fi-FI" dirty="0" err="1">
                <a:solidFill>
                  <a:srgbClr val="404040"/>
                </a:solidFill>
              </a:rPr>
              <a:t>company</a:t>
            </a:r>
            <a:r>
              <a:rPr lang="fi-FI" dirty="0">
                <a:solidFill>
                  <a:srgbClr val="404040"/>
                </a:solidFill>
              </a:rPr>
              <a:t> / FAQ / </a:t>
            </a:r>
            <a:r>
              <a:rPr lang="fi-FI" dirty="0" err="1">
                <a:solidFill>
                  <a:srgbClr val="404040"/>
                </a:solidFill>
              </a:rPr>
              <a:t>policies</a:t>
            </a:r>
            <a:r>
              <a:rPr lang="fi-FI" dirty="0">
                <a:solidFill>
                  <a:srgbClr val="404040"/>
                </a:solidFill>
              </a:rPr>
              <a:t> / </a:t>
            </a:r>
            <a:r>
              <a:rPr lang="fi-FI" dirty="0" err="1">
                <a:solidFill>
                  <a:srgbClr val="404040"/>
                </a:solidFill>
              </a:rPr>
              <a:t>careers</a:t>
            </a:r>
            <a:r>
              <a:rPr lang="fi-FI" dirty="0">
                <a:solidFill>
                  <a:srgbClr val="404040"/>
                </a:solidFill>
              </a:rPr>
              <a:t>) is </a:t>
            </a:r>
            <a:r>
              <a:rPr lang="fi-FI" dirty="0" err="1">
                <a:solidFill>
                  <a:srgbClr val="404040"/>
                </a:solidFill>
              </a:rPr>
              <a:t>often</a:t>
            </a:r>
            <a:r>
              <a:rPr lang="fi-FI" dirty="0">
                <a:solidFill>
                  <a:srgbClr val="404040"/>
                </a:solidFill>
              </a:rPr>
              <a:t> </a:t>
            </a:r>
            <a:r>
              <a:rPr lang="fi-FI" dirty="0" err="1">
                <a:solidFill>
                  <a:srgbClr val="404040"/>
                </a:solidFill>
              </a:rPr>
              <a:t>present</a:t>
            </a:r>
            <a:r>
              <a:rPr lang="fi-FI" dirty="0">
                <a:solidFill>
                  <a:srgbClr val="404040"/>
                </a:solidFill>
              </a:rPr>
              <a:t>.</a:t>
            </a:r>
          </a:p>
          <a:p>
            <a:endParaRPr lang="fi-FI" dirty="0">
              <a:solidFill>
                <a:srgbClr val="404040"/>
              </a:solidFill>
            </a:endParaRPr>
          </a:p>
        </p:txBody>
      </p:sp>
    </p:spTree>
    <p:extLst>
      <p:ext uri="{BB962C8B-B14F-4D97-AF65-F5344CB8AC3E}">
        <p14:creationId xmlns:p14="http://schemas.microsoft.com/office/powerpoint/2010/main" val="75559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B59406-3920-D990-324F-660C89025757}"/>
              </a:ext>
            </a:extLst>
          </p:cNvPr>
          <p:cNvSpPr>
            <a:spLocks noGrp="1"/>
          </p:cNvSpPr>
          <p:nvPr>
            <p:ph type="title"/>
          </p:nvPr>
        </p:nvSpPr>
        <p:spPr>
          <a:xfrm>
            <a:off x="2231136" y="467418"/>
            <a:ext cx="7729728" cy="1188720"/>
          </a:xfrm>
          <a:solidFill>
            <a:srgbClr val="FFFFFF"/>
          </a:solidFill>
        </p:spPr>
        <p:txBody>
          <a:bodyPr>
            <a:normAutofit/>
          </a:bodyPr>
          <a:lstStyle/>
          <a:p>
            <a:r>
              <a:rPr lang="fi-FI" dirty="0">
                <a:solidFill>
                  <a:srgbClr val="404040"/>
                </a:solidFill>
              </a:rPr>
              <a:t>Key UI </a:t>
            </a:r>
            <a:r>
              <a:rPr lang="fi-FI" dirty="0" err="1">
                <a:solidFill>
                  <a:srgbClr val="404040"/>
                </a:solidFill>
              </a:rPr>
              <a:t>differences</a:t>
            </a:r>
            <a:r>
              <a:rPr lang="fi-FI" dirty="0">
                <a:solidFill>
                  <a:srgbClr val="404040"/>
                </a:solidFill>
              </a:rPr>
              <a:t> </a:t>
            </a:r>
            <a:r>
              <a:rPr lang="fi-FI" dirty="0" err="1">
                <a:solidFill>
                  <a:srgbClr val="404040"/>
                </a:solidFill>
              </a:rPr>
              <a:t>between</a:t>
            </a:r>
            <a:r>
              <a:rPr lang="fi-FI" dirty="0">
                <a:solidFill>
                  <a:srgbClr val="404040"/>
                </a:solidFill>
              </a:rPr>
              <a:t> </a:t>
            </a:r>
            <a:r>
              <a:rPr lang="fi-FI" dirty="0" err="1">
                <a:solidFill>
                  <a:srgbClr val="404040"/>
                </a:solidFill>
              </a:rPr>
              <a:t>categories</a:t>
            </a:r>
            <a:r>
              <a:rPr lang="fi-FI" dirty="0">
                <a:solidFill>
                  <a:srgbClr val="404040"/>
                </a:solidFill>
              </a:rPr>
              <a:t>:</a:t>
            </a:r>
            <a:endParaRPr lang="fi-FI" dirty="0"/>
          </a:p>
        </p:txBody>
      </p:sp>
      <p:sp>
        <p:nvSpPr>
          <p:cNvPr id="3" name="Content Placeholder 2">
            <a:extLst>
              <a:ext uri="{FF2B5EF4-FFF2-40B4-BE49-F238E27FC236}">
                <a16:creationId xmlns:a16="http://schemas.microsoft.com/office/drawing/2014/main" id="{7EA71C05-991B-564C-ADEC-EC048EC7FF54}"/>
              </a:ext>
            </a:extLst>
          </p:cNvPr>
          <p:cNvSpPr>
            <a:spLocks noGrp="1"/>
          </p:cNvSpPr>
          <p:nvPr>
            <p:ph idx="1"/>
          </p:nvPr>
        </p:nvSpPr>
        <p:spPr>
          <a:xfrm>
            <a:off x="1706062" y="2291262"/>
            <a:ext cx="8779512" cy="2879256"/>
          </a:xfrm>
        </p:spPr>
        <p:txBody>
          <a:bodyPr>
            <a:normAutofit fontScale="25000" lnSpcReduction="20000"/>
          </a:bodyPr>
          <a:lstStyle/>
          <a:p>
            <a:endParaRPr lang="fi-FI" dirty="0">
              <a:solidFill>
                <a:srgbClr val="404040"/>
              </a:solidFill>
            </a:endParaRPr>
          </a:p>
          <a:p>
            <a:r>
              <a:rPr lang="fi-FI" sz="7200" dirty="0" err="1">
                <a:solidFill>
                  <a:srgbClr val="404040"/>
                </a:solidFill>
              </a:rPr>
              <a:t>eCommerce</a:t>
            </a:r>
            <a:r>
              <a:rPr lang="fi-FI" sz="7200" dirty="0">
                <a:solidFill>
                  <a:srgbClr val="404040"/>
                </a:solidFill>
              </a:rPr>
              <a:t> is </a:t>
            </a:r>
            <a:r>
              <a:rPr lang="fi-FI" sz="7200" dirty="0" err="1">
                <a:solidFill>
                  <a:srgbClr val="404040"/>
                </a:solidFill>
              </a:rPr>
              <a:t>more</a:t>
            </a:r>
            <a:r>
              <a:rPr lang="fi-FI" sz="7200" dirty="0">
                <a:solidFill>
                  <a:srgbClr val="404040"/>
                </a:solidFill>
              </a:rPr>
              <a:t> </a:t>
            </a:r>
            <a:r>
              <a:rPr lang="fi-FI" sz="7200" dirty="0" err="1">
                <a:solidFill>
                  <a:srgbClr val="404040"/>
                </a:solidFill>
              </a:rPr>
              <a:t>visually</a:t>
            </a:r>
            <a:r>
              <a:rPr lang="fi-FI" sz="7200" dirty="0">
                <a:solidFill>
                  <a:srgbClr val="404040"/>
                </a:solidFill>
              </a:rPr>
              <a:t> </a:t>
            </a:r>
            <a:r>
              <a:rPr lang="fi-FI" sz="7200" dirty="0" err="1">
                <a:solidFill>
                  <a:srgbClr val="404040"/>
                </a:solidFill>
              </a:rPr>
              <a:t>rich</a:t>
            </a:r>
            <a:r>
              <a:rPr lang="fi-FI" sz="7200" dirty="0">
                <a:solidFill>
                  <a:srgbClr val="404040"/>
                </a:solidFill>
              </a:rPr>
              <a:t>, </a:t>
            </a:r>
            <a:r>
              <a:rPr lang="fi-FI" sz="7200" dirty="0" err="1">
                <a:solidFill>
                  <a:srgbClr val="404040"/>
                </a:solidFill>
              </a:rPr>
              <a:t>product-focused</a:t>
            </a:r>
            <a:r>
              <a:rPr lang="fi-FI" sz="7200" dirty="0">
                <a:solidFill>
                  <a:srgbClr val="404040"/>
                </a:solidFill>
              </a:rPr>
              <a:t>: </a:t>
            </a:r>
            <a:r>
              <a:rPr lang="fi-FI" sz="7200" dirty="0" err="1">
                <a:solidFill>
                  <a:srgbClr val="404040"/>
                </a:solidFill>
              </a:rPr>
              <a:t>cards</a:t>
            </a:r>
            <a:r>
              <a:rPr lang="fi-FI" sz="7200" dirty="0">
                <a:solidFill>
                  <a:srgbClr val="404040"/>
                </a:solidFill>
              </a:rPr>
              <a:t>, </a:t>
            </a:r>
            <a:r>
              <a:rPr lang="fi-FI" sz="7200" dirty="0" err="1">
                <a:solidFill>
                  <a:srgbClr val="404040"/>
                </a:solidFill>
              </a:rPr>
              <a:t>filters</a:t>
            </a:r>
            <a:r>
              <a:rPr lang="fi-FI" sz="7200" dirty="0">
                <a:solidFill>
                  <a:srgbClr val="404040"/>
                </a:solidFill>
              </a:rPr>
              <a:t>, </a:t>
            </a:r>
            <a:r>
              <a:rPr lang="fi-FI" sz="7200" dirty="0" err="1">
                <a:solidFill>
                  <a:srgbClr val="404040"/>
                </a:solidFill>
              </a:rPr>
              <a:t>calls</a:t>
            </a:r>
            <a:r>
              <a:rPr lang="fi-FI" sz="7200" dirty="0">
                <a:solidFill>
                  <a:srgbClr val="404040"/>
                </a:solidFill>
              </a:rPr>
              <a:t> to action ("</a:t>
            </a:r>
            <a:r>
              <a:rPr lang="fi-FI" sz="7200" dirty="0" err="1">
                <a:solidFill>
                  <a:srgbClr val="404040"/>
                </a:solidFill>
              </a:rPr>
              <a:t>Buy</a:t>
            </a:r>
            <a:r>
              <a:rPr lang="fi-FI" sz="7200" dirty="0">
                <a:solidFill>
                  <a:srgbClr val="404040"/>
                </a:solidFill>
              </a:rPr>
              <a:t>," "</a:t>
            </a:r>
            <a:r>
              <a:rPr lang="fi-FI" sz="7200" dirty="0" err="1">
                <a:solidFill>
                  <a:srgbClr val="404040"/>
                </a:solidFill>
              </a:rPr>
              <a:t>Add</a:t>
            </a:r>
            <a:r>
              <a:rPr lang="fi-FI" sz="7200" dirty="0">
                <a:solidFill>
                  <a:srgbClr val="404040"/>
                </a:solidFill>
              </a:rPr>
              <a:t> to </a:t>
            </a:r>
            <a:r>
              <a:rPr lang="fi-FI" sz="7200" dirty="0" err="1">
                <a:solidFill>
                  <a:srgbClr val="404040"/>
                </a:solidFill>
              </a:rPr>
              <a:t>cart</a:t>
            </a:r>
            <a:r>
              <a:rPr lang="fi-FI" sz="7200" dirty="0">
                <a:solidFill>
                  <a:srgbClr val="404040"/>
                </a:solidFill>
              </a:rPr>
              <a:t>"), </a:t>
            </a:r>
            <a:r>
              <a:rPr lang="fi-FI" sz="7200" dirty="0" err="1">
                <a:solidFill>
                  <a:srgbClr val="404040"/>
                </a:solidFill>
              </a:rPr>
              <a:t>often</a:t>
            </a:r>
            <a:r>
              <a:rPr lang="fi-FI" sz="7200" dirty="0">
                <a:solidFill>
                  <a:srgbClr val="404040"/>
                </a:solidFill>
              </a:rPr>
              <a:t> </a:t>
            </a:r>
            <a:r>
              <a:rPr lang="fi-FI" sz="7200" dirty="0" err="1">
                <a:solidFill>
                  <a:srgbClr val="404040"/>
                </a:solidFill>
              </a:rPr>
              <a:t>dynamic</a:t>
            </a:r>
            <a:r>
              <a:rPr lang="fi-FI" sz="7200" dirty="0">
                <a:solidFill>
                  <a:srgbClr val="404040"/>
                </a:solidFill>
              </a:rPr>
              <a:t> (on </a:t>
            </a:r>
            <a:r>
              <a:rPr lang="fi-FI" sz="7200" dirty="0" err="1">
                <a:solidFill>
                  <a:srgbClr val="404040"/>
                </a:solidFill>
              </a:rPr>
              <a:t>hover</a:t>
            </a:r>
            <a:r>
              <a:rPr lang="fi-FI" sz="7200" dirty="0">
                <a:solidFill>
                  <a:srgbClr val="404040"/>
                </a:solidFill>
              </a:rPr>
              <a:t>, on </a:t>
            </a:r>
            <a:r>
              <a:rPr lang="fi-FI" sz="7200" dirty="0" err="1">
                <a:solidFill>
                  <a:srgbClr val="404040"/>
                </a:solidFill>
              </a:rPr>
              <a:t>scroll</a:t>
            </a:r>
            <a:r>
              <a:rPr lang="fi-FI" sz="7200" dirty="0">
                <a:solidFill>
                  <a:srgbClr val="404040"/>
                </a:solidFill>
              </a:rPr>
              <a:t>).</a:t>
            </a:r>
          </a:p>
          <a:p>
            <a:r>
              <a:rPr lang="fi-FI" sz="7200" dirty="0">
                <a:solidFill>
                  <a:srgbClr val="404040"/>
                </a:solidFill>
              </a:rPr>
              <a:t>News/Media — </a:t>
            </a:r>
            <a:r>
              <a:rPr lang="fi-FI" sz="7200" dirty="0" err="1">
                <a:solidFill>
                  <a:srgbClr val="404040"/>
                </a:solidFill>
              </a:rPr>
              <a:t>focus</a:t>
            </a:r>
            <a:r>
              <a:rPr lang="fi-FI" sz="7200" dirty="0">
                <a:solidFill>
                  <a:srgbClr val="404040"/>
                </a:solidFill>
              </a:rPr>
              <a:t> on </a:t>
            </a:r>
            <a:r>
              <a:rPr lang="fi-FI" sz="7200" dirty="0" err="1">
                <a:solidFill>
                  <a:srgbClr val="404040"/>
                </a:solidFill>
              </a:rPr>
              <a:t>text</a:t>
            </a:r>
            <a:r>
              <a:rPr lang="fi-FI" sz="7200" dirty="0">
                <a:solidFill>
                  <a:srgbClr val="404040"/>
                </a:solidFill>
              </a:rPr>
              <a:t> and </a:t>
            </a:r>
            <a:r>
              <a:rPr lang="fi-FI" sz="7200" dirty="0" err="1">
                <a:solidFill>
                  <a:srgbClr val="404040"/>
                </a:solidFill>
              </a:rPr>
              <a:t>headlines</a:t>
            </a:r>
            <a:r>
              <a:rPr lang="fi-FI" sz="7200" dirty="0">
                <a:solidFill>
                  <a:srgbClr val="404040"/>
                </a:solidFill>
              </a:rPr>
              <a:t>, </a:t>
            </a:r>
            <a:r>
              <a:rPr lang="fi-FI" sz="7200" dirty="0" err="1">
                <a:solidFill>
                  <a:srgbClr val="404040"/>
                </a:solidFill>
              </a:rPr>
              <a:t>fewer</a:t>
            </a:r>
            <a:r>
              <a:rPr lang="fi-FI" sz="7200" dirty="0">
                <a:solidFill>
                  <a:srgbClr val="404040"/>
                </a:solidFill>
              </a:rPr>
              <a:t> </a:t>
            </a:r>
            <a:r>
              <a:rPr lang="fi-FI" sz="7200" dirty="0" err="1">
                <a:solidFill>
                  <a:srgbClr val="404040"/>
                </a:solidFill>
              </a:rPr>
              <a:t>visual</a:t>
            </a:r>
            <a:r>
              <a:rPr lang="fi-FI" sz="7200" dirty="0">
                <a:solidFill>
                  <a:srgbClr val="404040"/>
                </a:solidFill>
              </a:rPr>
              <a:t> </a:t>
            </a:r>
            <a:r>
              <a:rPr lang="fi-FI" sz="7200" dirty="0" err="1">
                <a:solidFill>
                  <a:srgbClr val="404040"/>
                </a:solidFill>
              </a:rPr>
              <a:t>embellishments</a:t>
            </a:r>
            <a:r>
              <a:rPr lang="fi-FI" sz="7200" dirty="0">
                <a:solidFill>
                  <a:srgbClr val="404040"/>
                </a:solidFill>
              </a:rPr>
              <a:t> </a:t>
            </a:r>
            <a:r>
              <a:rPr lang="fi-FI" sz="7200" dirty="0" err="1">
                <a:solidFill>
                  <a:srgbClr val="404040"/>
                </a:solidFill>
              </a:rPr>
              <a:t>where</a:t>
            </a:r>
            <a:r>
              <a:rPr lang="fi-FI" sz="7200" dirty="0">
                <a:solidFill>
                  <a:srgbClr val="404040"/>
                </a:solidFill>
              </a:rPr>
              <a:t> </a:t>
            </a:r>
            <a:r>
              <a:rPr lang="fi-FI" sz="7200" dirty="0" err="1">
                <a:solidFill>
                  <a:srgbClr val="404040"/>
                </a:solidFill>
              </a:rPr>
              <a:t>they</a:t>
            </a:r>
            <a:r>
              <a:rPr lang="fi-FI" sz="7200" dirty="0">
                <a:solidFill>
                  <a:srgbClr val="404040"/>
                </a:solidFill>
              </a:rPr>
              <a:t> </a:t>
            </a:r>
            <a:r>
              <a:rPr lang="fi-FI" sz="7200" dirty="0" err="1">
                <a:solidFill>
                  <a:srgbClr val="404040"/>
                </a:solidFill>
              </a:rPr>
              <a:t>interfere</a:t>
            </a:r>
            <a:r>
              <a:rPr lang="fi-FI" sz="7200" dirty="0">
                <a:solidFill>
                  <a:srgbClr val="404040"/>
                </a:solidFill>
              </a:rPr>
              <a:t> </a:t>
            </a:r>
            <a:r>
              <a:rPr lang="fi-FI" sz="7200" dirty="0" err="1">
                <a:solidFill>
                  <a:srgbClr val="404040"/>
                </a:solidFill>
              </a:rPr>
              <a:t>with</a:t>
            </a:r>
            <a:r>
              <a:rPr lang="fi-FI" sz="7200" dirty="0">
                <a:solidFill>
                  <a:srgbClr val="404040"/>
                </a:solidFill>
              </a:rPr>
              <a:t> </a:t>
            </a:r>
            <a:r>
              <a:rPr lang="fi-FI" sz="7200" dirty="0" err="1">
                <a:solidFill>
                  <a:srgbClr val="404040"/>
                </a:solidFill>
              </a:rPr>
              <a:t>reading</a:t>
            </a:r>
            <a:r>
              <a:rPr lang="fi-FI" sz="7200" dirty="0">
                <a:solidFill>
                  <a:srgbClr val="404040"/>
                </a:solidFill>
              </a:rPr>
              <a:t>. </a:t>
            </a:r>
            <a:r>
              <a:rPr lang="fi-FI" sz="7200" dirty="0" err="1">
                <a:solidFill>
                  <a:srgbClr val="404040"/>
                </a:solidFill>
              </a:rPr>
              <a:t>Quick</a:t>
            </a:r>
            <a:r>
              <a:rPr lang="fi-FI" sz="7200" dirty="0">
                <a:solidFill>
                  <a:srgbClr val="404040"/>
                </a:solidFill>
              </a:rPr>
              <a:t> </a:t>
            </a:r>
            <a:r>
              <a:rPr lang="fi-FI" sz="7200" dirty="0" err="1">
                <a:solidFill>
                  <a:srgbClr val="404040"/>
                </a:solidFill>
              </a:rPr>
              <a:t>access</a:t>
            </a:r>
            <a:r>
              <a:rPr lang="fi-FI" sz="7200" dirty="0">
                <a:solidFill>
                  <a:srgbClr val="404040"/>
                </a:solidFill>
              </a:rPr>
              <a:t> to </a:t>
            </a:r>
            <a:r>
              <a:rPr lang="fi-FI" sz="7200" dirty="0" err="1">
                <a:solidFill>
                  <a:srgbClr val="404040"/>
                </a:solidFill>
              </a:rPr>
              <a:t>content</a:t>
            </a:r>
            <a:r>
              <a:rPr lang="fi-FI" sz="7200" dirty="0">
                <a:solidFill>
                  <a:srgbClr val="404040"/>
                </a:solidFill>
              </a:rPr>
              <a:t>.</a:t>
            </a:r>
          </a:p>
          <a:p>
            <a:r>
              <a:rPr lang="fi-FI" sz="7200" dirty="0">
                <a:solidFill>
                  <a:srgbClr val="404040"/>
                </a:solidFill>
              </a:rPr>
              <a:t>Portfolio — </a:t>
            </a:r>
            <a:r>
              <a:rPr lang="fi-FI" sz="7200" dirty="0" err="1">
                <a:solidFill>
                  <a:srgbClr val="404040"/>
                </a:solidFill>
              </a:rPr>
              <a:t>more</a:t>
            </a:r>
            <a:r>
              <a:rPr lang="fi-FI" sz="7200" dirty="0">
                <a:solidFill>
                  <a:srgbClr val="404040"/>
                </a:solidFill>
              </a:rPr>
              <a:t> </a:t>
            </a:r>
            <a:r>
              <a:rPr lang="fi-FI" sz="7200" dirty="0" err="1">
                <a:solidFill>
                  <a:srgbClr val="404040"/>
                </a:solidFill>
              </a:rPr>
              <a:t>visual</a:t>
            </a:r>
            <a:r>
              <a:rPr lang="fi-FI" sz="7200" dirty="0">
                <a:solidFill>
                  <a:srgbClr val="404040"/>
                </a:solidFill>
              </a:rPr>
              <a:t> </a:t>
            </a:r>
            <a:r>
              <a:rPr lang="fi-FI" sz="7200" dirty="0" err="1">
                <a:solidFill>
                  <a:srgbClr val="404040"/>
                </a:solidFill>
              </a:rPr>
              <a:t>work</a:t>
            </a:r>
            <a:r>
              <a:rPr lang="fi-FI" sz="7200" dirty="0">
                <a:solidFill>
                  <a:srgbClr val="404040"/>
                </a:solidFill>
              </a:rPr>
              <a:t>, </a:t>
            </a:r>
            <a:r>
              <a:rPr lang="fi-FI" sz="7200" dirty="0" err="1">
                <a:solidFill>
                  <a:srgbClr val="404040"/>
                </a:solidFill>
              </a:rPr>
              <a:t>sliders</a:t>
            </a:r>
            <a:r>
              <a:rPr lang="fi-FI" sz="7200" dirty="0">
                <a:solidFill>
                  <a:srgbClr val="404040"/>
                </a:solidFill>
              </a:rPr>
              <a:t>, </a:t>
            </a:r>
            <a:r>
              <a:rPr lang="fi-FI" sz="7200" dirty="0" err="1">
                <a:solidFill>
                  <a:srgbClr val="404040"/>
                </a:solidFill>
              </a:rPr>
              <a:t>galleries</a:t>
            </a:r>
            <a:r>
              <a:rPr lang="fi-FI" sz="7200" dirty="0">
                <a:solidFill>
                  <a:srgbClr val="404040"/>
                </a:solidFill>
              </a:rPr>
              <a:t>, </a:t>
            </a:r>
            <a:r>
              <a:rPr lang="fi-FI" sz="7200" dirty="0" err="1">
                <a:solidFill>
                  <a:srgbClr val="404040"/>
                </a:solidFill>
              </a:rPr>
              <a:t>effects</a:t>
            </a:r>
            <a:r>
              <a:rPr lang="fi-FI" sz="7200" dirty="0">
                <a:solidFill>
                  <a:srgbClr val="404040"/>
                </a:solidFill>
              </a:rPr>
              <a:t>, </a:t>
            </a:r>
            <a:r>
              <a:rPr lang="fi-FI" sz="7200" dirty="0" err="1">
                <a:solidFill>
                  <a:srgbClr val="404040"/>
                </a:solidFill>
              </a:rPr>
              <a:t>often</a:t>
            </a:r>
            <a:r>
              <a:rPr lang="fi-FI" sz="7200" dirty="0">
                <a:solidFill>
                  <a:srgbClr val="404040"/>
                </a:solidFill>
              </a:rPr>
              <a:t> </a:t>
            </a:r>
            <a:r>
              <a:rPr lang="fi-FI" sz="7200" dirty="0" err="1">
                <a:solidFill>
                  <a:srgbClr val="404040"/>
                </a:solidFill>
              </a:rPr>
              <a:t>complex</a:t>
            </a:r>
            <a:r>
              <a:rPr lang="fi-FI" sz="7200" dirty="0">
                <a:solidFill>
                  <a:srgbClr val="404040"/>
                </a:solidFill>
              </a:rPr>
              <a:t> </a:t>
            </a:r>
            <a:r>
              <a:rPr lang="fi-FI" sz="7200" dirty="0" err="1">
                <a:solidFill>
                  <a:srgbClr val="404040"/>
                </a:solidFill>
              </a:rPr>
              <a:t>backgrounds</a:t>
            </a:r>
            <a:r>
              <a:rPr lang="fi-FI" sz="7200" dirty="0">
                <a:solidFill>
                  <a:srgbClr val="404040"/>
                </a:solidFill>
              </a:rPr>
              <a:t>, </a:t>
            </a:r>
            <a:r>
              <a:rPr lang="fi-FI" sz="7200" dirty="0" err="1">
                <a:solidFill>
                  <a:srgbClr val="404040"/>
                </a:solidFill>
              </a:rPr>
              <a:t>markers</a:t>
            </a:r>
            <a:r>
              <a:rPr lang="fi-FI" sz="7200" dirty="0">
                <a:solidFill>
                  <a:srgbClr val="404040"/>
                </a:solidFill>
              </a:rPr>
              <a:t>, </a:t>
            </a:r>
            <a:r>
              <a:rPr lang="fi-FI" sz="7200" dirty="0" err="1">
                <a:solidFill>
                  <a:srgbClr val="404040"/>
                </a:solidFill>
              </a:rPr>
              <a:t>animations</a:t>
            </a:r>
            <a:r>
              <a:rPr lang="fi-FI" sz="7200" dirty="0">
                <a:solidFill>
                  <a:srgbClr val="404040"/>
                </a:solidFill>
              </a:rPr>
              <a:t>.</a:t>
            </a:r>
          </a:p>
          <a:p>
            <a:r>
              <a:rPr lang="fi-FI" sz="7200" dirty="0" err="1">
                <a:solidFill>
                  <a:srgbClr val="404040"/>
                </a:solidFill>
              </a:rPr>
              <a:t>Corporate</a:t>
            </a:r>
            <a:r>
              <a:rPr lang="fi-FI" sz="7200" dirty="0">
                <a:solidFill>
                  <a:srgbClr val="404040"/>
                </a:solidFill>
              </a:rPr>
              <a:t> / </a:t>
            </a:r>
            <a:r>
              <a:rPr lang="fi-FI" sz="7200" dirty="0" err="1">
                <a:solidFill>
                  <a:srgbClr val="404040"/>
                </a:solidFill>
              </a:rPr>
              <a:t>Miscellaneous</a:t>
            </a:r>
            <a:r>
              <a:rPr lang="fi-FI" sz="7200" dirty="0">
                <a:solidFill>
                  <a:srgbClr val="404040"/>
                </a:solidFill>
              </a:rPr>
              <a:t> - </a:t>
            </a:r>
            <a:r>
              <a:rPr lang="fi-FI" sz="7200" dirty="0" err="1">
                <a:solidFill>
                  <a:srgbClr val="404040"/>
                </a:solidFill>
              </a:rPr>
              <a:t>more</a:t>
            </a:r>
            <a:r>
              <a:rPr lang="fi-FI" sz="7200" dirty="0">
                <a:solidFill>
                  <a:srgbClr val="404040"/>
                </a:solidFill>
              </a:rPr>
              <a:t> </a:t>
            </a:r>
            <a:r>
              <a:rPr lang="fi-FI" sz="7200" dirty="0" err="1">
                <a:solidFill>
                  <a:srgbClr val="404040"/>
                </a:solidFill>
              </a:rPr>
              <a:t>formal</a:t>
            </a:r>
            <a:r>
              <a:rPr lang="fi-FI" sz="7200" dirty="0">
                <a:solidFill>
                  <a:srgbClr val="404040"/>
                </a:solidFill>
              </a:rPr>
              <a:t>, </a:t>
            </a:r>
            <a:r>
              <a:rPr lang="fi-FI" sz="7200" dirty="0" err="1">
                <a:solidFill>
                  <a:srgbClr val="404040"/>
                </a:solidFill>
              </a:rPr>
              <a:t>less</a:t>
            </a:r>
            <a:r>
              <a:rPr lang="fi-FI" sz="7200" dirty="0">
                <a:solidFill>
                  <a:srgbClr val="404040"/>
                </a:solidFill>
              </a:rPr>
              <a:t> </a:t>
            </a:r>
            <a:r>
              <a:rPr lang="fi-FI" sz="7200" dirty="0" err="1">
                <a:solidFill>
                  <a:srgbClr val="404040"/>
                </a:solidFill>
              </a:rPr>
              <a:t>embellishment</a:t>
            </a:r>
            <a:r>
              <a:rPr lang="fi-FI" sz="7200" dirty="0">
                <a:solidFill>
                  <a:srgbClr val="404040"/>
                </a:solidFill>
              </a:rPr>
              <a:t>, </a:t>
            </a:r>
            <a:r>
              <a:rPr lang="fi-FI" sz="7200" dirty="0" err="1">
                <a:solidFill>
                  <a:srgbClr val="404040"/>
                </a:solidFill>
              </a:rPr>
              <a:t>emphasis</a:t>
            </a:r>
            <a:r>
              <a:rPr lang="fi-FI" sz="7200" dirty="0">
                <a:solidFill>
                  <a:srgbClr val="404040"/>
                </a:solidFill>
              </a:rPr>
              <a:t> on </a:t>
            </a:r>
            <a:r>
              <a:rPr lang="fi-FI" sz="7200" dirty="0" err="1">
                <a:solidFill>
                  <a:srgbClr val="404040"/>
                </a:solidFill>
              </a:rPr>
              <a:t>trust</a:t>
            </a:r>
            <a:r>
              <a:rPr lang="fi-FI" sz="7200" dirty="0">
                <a:solidFill>
                  <a:srgbClr val="404040"/>
                </a:solidFill>
              </a:rPr>
              <a:t>, </a:t>
            </a:r>
            <a:r>
              <a:rPr lang="fi-FI" sz="7200" dirty="0" err="1">
                <a:solidFill>
                  <a:srgbClr val="404040"/>
                </a:solidFill>
              </a:rPr>
              <a:t>transparency</a:t>
            </a:r>
            <a:r>
              <a:rPr lang="fi-FI" sz="7200" dirty="0">
                <a:solidFill>
                  <a:srgbClr val="404040"/>
                </a:solidFill>
              </a:rPr>
              <a:t>, case </a:t>
            </a:r>
            <a:r>
              <a:rPr lang="fi-FI" sz="7200" dirty="0" err="1">
                <a:solidFill>
                  <a:srgbClr val="404040"/>
                </a:solidFill>
              </a:rPr>
              <a:t>studies</a:t>
            </a:r>
            <a:r>
              <a:rPr lang="fi-FI" sz="7200" dirty="0">
                <a:solidFill>
                  <a:srgbClr val="404040"/>
                </a:solidFill>
              </a:rPr>
              <a:t>, </a:t>
            </a:r>
            <a:r>
              <a:rPr lang="fi-FI" sz="7200" dirty="0" err="1">
                <a:solidFill>
                  <a:srgbClr val="404040"/>
                </a:solidFill>
              </a:rPr>
              <a:t>evidence</a:t>
            </a:r>
            <a:r>
              <a:rPr lang="fi-FI" sz="7200" dirty="0">
                <a:solidFill>
                  <a:srgbClr val="404040"/>
                </a:solidFill>
              </a:rPr>
              <a:t>, </a:t>
            </a:r>
            <a:r>
              <a:rPr lang="fi-FI" sz="7200" dirty="0" err="1">
                <a:solidFill>
                  <a:srgbClr val="404040"/>
                </a:solidFill>
              </a:rPr>
              <a:t>fewer</a:t>
            </a:r>
            <a:r>
              <a:rPr lang="fi-FI" sz="7200" dirty="0">
                <a:solidFill>
                  <a:srgbClr val="404040"/>
                </a:solidFill>
              </a:rPr>
              <a:t> </a:t>
            </a:r>
            <a:r>
              <a:rPr lang="fi-FI" sz="7200" dirty="0" err="1">
                <a:solidFill>
                  <a:srgbClr val="404040"/>
                </a:solidFill>
              </a:rPr>
              <a:t>eCommerce-style</a:t>
            </a:r>
            <a:r>
              <a:rPr lang="fi-FI" sz="7200" dirty="0">
                <a:solidFill>
                  <a:srgbClr val="404040"/>
                </a:solidFill>
              </a:rPr>
              <a:t> “</a:t>
            </a:r>
            <a:r>
              <a:rPr lang="fi-FI" sz="7200" dirty="0" err="1">
                <a:solidFill>
                  <a:srgbClr val="404040"/>
                </a:solidFill>
              </a:rPr>
              <a:t>conversions</a:t>
            </a:r>
            <a:r>
              <a:rPr lang="fi-FI" sz="7200" dirty="0">
                <a:solidFill>
                  <a:srgbClr val="404040"/>
                </a:solidFill>
              </a:rPr>
              <a:t>” (</a:t>
            </a:r>
            <a:r>
              <a:rPr lang="fi-FI" sz="7200" dirty="0" err="1">
                <a:solidFill>
                  <a:srgbClr val="404040"/>
                </a:solidFill>
              </a:rPr>
              <a:t>less</a:t>
            </a:r>
            <a:r>
              <a:rPr lang="fi-FI" sz="7200" dirty="0">
                <a:solidFill>
                  <a:srgbClr val="404040"/>
                </a:solidFill>
              </a:rPr>
              <a:t> </a:t>
            </a:r>
            <a:r>
              <a:rPr lang="fi-FI" sz="7200" dirty="0" err="1">
                <a:solidFill>
                  <a:srgbClr val="404040"/>
                </a:solidFill>
              </a:rPr>
              <a:t>aggressive</a:t>
            </a:r>
            <a:r>
              <a:rPr lang="fi-FI" sz="7200" dirty="0">
                <a:solidFill>
                  <a:srgbClr val="404040"/>
                </a:solidFill>
              </a:rPr>
              <a:t> </a:t>
            </a:r>
            <a:r>
              <a:rPr lang="fi-FI" sz="7200" dirty="0" err="1">
                <a:solidFill>
                  <a:srgbClr val="404040"/>
                </a:solidFill>
              </a:rPr>
              <a:t>calls</a:t>
            </a:r>
            <a:r>
              <a:rPr lang="fi-FI" sz="7200" dirty="0">
                <a:solidFill>
                  <a:srgbClr val="404040"/>
                </a:solidFill>
              </a:rPr>
              <a:t> to action), </a:t>
            </a:r>
            <a:r>
              <a:rPr lang="fi-FI" sz="7200" dirty="0" err="1">
                <a:solidFill>
                  <a:srgbClr val="404040"/>
                </a:solidFill>
              </a:rPr>
              <a:t>more</a:t>
            </a:r>
            <a:r>
              <a:rPr lang="fi-FI" sz="7200" dirty="0">
                <a:solidFill>
                  <a:srgbClr val="404040"/>
                </a:solidFill>
              </a:rPr>
              <a:t> </a:t>
            </a:r>
            <a:r>
              <a:rPr lang="fi-FI" sz="7200" dirty="0" err="1">
                <a:solidFill>
                  <a:srgbClr val="404040"/>
                </a:solidFill>
              </a:rPr>
              <a:t>information</a:t>
            </a:r>
            <a:r>
              <a:rPr lang="fi-FI" sz="7200" dirty="0">
                <a:solidFill>
                  <a:srgbClr val="404040"/>
                </a:solidFill>
              </a:rPr>
              <a:t> </a:t>
            </a:r>
            <a:r>
              <a:rPr lang="fi-FI" sz="7200" dirty="0" err="1">
                <a:solidFill>
                  <a:srgbClr val="404040"/>
                </a:solidFill>
              </a:rPr>
              <a:t>about</a:t>
            </a:r>
            <a:r>
              <a:rPr lang="fi-FI" sz="7200" dirty="0">
                <a:solidFill>
                  <a:srgbClr val="404040"/>
                </a:solidFill>
              </a:rPr>
              <a:t> </a:t>
            </a:r>
            <a:r>
              <a:rPr lang="fi-FI" sz="7200" dirty="0" err="1">
                <a:solidFill>
                  <a:srgbClr val="404040"/>
                </a:solidFill>
              </a:rPr>
              <a:t>the</a:t>
            </a:r>
            <a:r>
              <a:rPr lang="fi-FI" sz="7200" dirty="0">
                <a:solidFill>
                  <a:srgbClr val="404040"/>
                </a:solidFill>
              </a:rPr>
              <a:t> </a:t>
            </a:r>
            <a:r>
              <a:rPr lang="fi-FI" sz="7200" dirty="0" err="1">
                <a:solidFill>
                  <a:srgbClr val="404040"/>
                </a:solidFill>
              </a:rPr>
              <a:t>company</a:t>
            </a:r>
            <a:r>
              <a:rPr lang="fi-FI" sz="7200" dirty="0">
                <a:solidFill>
                  <a:srgbClr val="404040"/>
                </a:solidFill>
              </a:rPr>
              <a:t>.</a:t>
            </a:r>
          </a:p>
        </p:txBody>
      </p:sp>
    </p:spTree>
    <p:extLst>
      <p:ext uri="{BB962C8B-B14F-4D97-AF65-F5344CB8AC3E}">
        <p14:creationId xmlns:p14="http://schemas.microsoft.com/office/powerpoint/2010/main" val="3017268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6193A3-2063-5BD6-77C1-A57C35023F7A}"/>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fontScale="90000"/>
          </a:bodyPr>
          <a:lstStyle/>
          <a:p>
            <a:r>
              <a:rPr lang="en-US" sz="3200" dirty="0">
                <a:solidFill>
                  <a:srgbClr val="FFFFFF"/>
                </a:solidFill>
              </a:rPr>
              <a:t>I have learned</a:t>
            </a:r>
            <a:br>
              <a:rPr lang="en-US" sz="3200" dirty="0">
                <a:solidFill>
                  <a:srgbClr val="FFFFFF"/>
                </a:solidFill>
              </a:rPr>
            </a:br>
            <a:br>
              <a:rPr lang="en-US" sz="3200" dirty="0">
                <a:solidFill>
                  <a:srgbClr val="FFFFFF"/>
                </a:solidFill>
              </a:rPr>
            </a:br>
            <a:r>
              <a:rPr lang="fi-FI" sz="3200" dirty="0"/>
              <a:t> </a:t>
            </a:r>
            <a:r>
              <a:rPr lang="fi-FI" sz="2200" dirty="0"/>
              <a:t>Design </a:t>
            </a:r>
            <a:r>
              <a:rPr lang="fi-FI" sz="2200" dirty="0" err="1"/>
              <a:t>Principles</a:t>
            </a:r>
            <a:br>
              <a:rPr lang="en-US" sz="3200" dirty="0"/>
            </a:br>
            <a:r>
              <a:rPr lang="en-US" sz="3200" dirty="0">
                <a:solidFill>
                  <a:srgbClr val="FFFFFF"/>
                </a:solidFill>
              </a:rPr>
              <a:t> </a:t>
            </a:r>
            <a:endParaRPr lang="fi-FI" sz="3000" dirty="0">
              <a:solidFill>
                <a:srgbClr val="FFFFFF"/>
              </a:solidFill>
            </a:endParaRPr>
          </a:p>
        </p:txBody>
      </p:sp>
      <p:sp>
        <p:nvSpPr>
          <p:cNvPr id="3" name="Content Placeholder 2">
            <a:extLst>
              <a:ext uri="{FF2B5EF4-FFF2-40B4-BE49-F238E27FC236}">
                <a16:creationId xmlns:a16="http://schemas.microsoft.com/office/drawing/2014/main" id="{45ACDBC7-ACE7-D955-51C9-8E28310F4475}"/>
              </a:ext>
            </a:extLst>
          </p:cNvPr>
          <p:cNvSpPr>
            <a:spLocks noGrp="1"/>
          </p:cNvSpPr>
          <p:nvPr>
            <p:ph idx="1"/>
          </p:nvPr>
        </p:nvSpPr>
        <p:spPr>
          <a:xfrm>
            <a:off x="5540188" y="1226372"/>
            <a:ext cx="5372203" cy="4229548"/>
          </a:xfrm>
        </p:spPr>
        <p:txBody>
          <a:bodyPr anchor="ctr">
            <a:normAutofit lnSpcReduction="10000"/>
          </a:bodyPr>
          <a:lstStyle/>
          <a:p>
            <a:pPr marL="0" indent="0">
              <a:buNone/>
            </a:pPr>
            <a:r>
              <a:rPr lang="fi-FI" dirty="0" err="1"/>
              <a:t>I've</a:t>
            </a:r>
            <a:r>
              <a:rPr lang="fi-FI" dirty="0"/>
              <a:t> </a:t>
            </a:r>
            <a:r>
              <a:rPr lang="fi-FI" dirty="0" err="1"/>
              <a:t>learned</a:t>
            </a:r>
            <a:r>
              <a:rPr lang="fi-FI" dirty="0"/>
              <a:t> </a:t>
            </a:r>
            <a:r>
              <a:rPr lang="fi-FI" dirty="0" err="1"/>
              <a:t>that</a:t>
            </a:r>
            <a:r>
              <a:rPr lang="fi-FI" dirty="0"/>
              <a:t> </a:t>
            </a:r>
            <a:r>
              <a:rPr lang="fi-FI" dirty="0" err="1"/>
              <a:t>good</a:t>
            </a:r>
            <a:r>
              <a:rPr lang="fi-FI" dirty="0"/>
              <a:t> design is </a:t>
            </a:r>
            <a:r>
              <a:rPr lang="fi-FI" dirty="0" err="1"/>
              <a:t>about</a:t>
            </a:r>
            <a:r>
              <a:rPr lang="fi-FI" dirty="0"/>
              <a:t> </a:t>
            </a:r>
            <a:r>
              <a:rPr lang="fi-FI" dirty="0" err="1"/>
              <a:t>clarity</a:t>
            </a:r>
            <a:r>
              <a:rPr lang="fi-FI" dirty="0"/>
              <a:t> and </a:t>
            </a:r>
            <a:r>
              <a:rPr lang="fi-FI" dirty="0" err="1"/>
              <a:t>cohesion</a:t>
            </a:r>
            <a:r>
              <a:rPr lang="fi-FI" dirty="0"/>
              <a:t>: </a:t>
            </a:r>
            <a:r>
              <a:rPr lang="fi-FI" dirty="0" err="1"/>
              <a:t>every</a:t>
            </a:r>
            <a:r>
              <a:rPr lang="fi-FI" dirty="0"/>
              <a:t> </a:t>
            </a:r>
            <a:r>
              <a:rPr lang="fi-FI" dirty="0" err="1"/>
              <a:t>element</a:t>
            </a:r>
            <a:r>
              <a:rPr lang="fi-FI" dirty="0"/>
              <a:t> </a:t>
            </a:r>
            <a:r>
              <a:rPr lang="fi-FI" dirty="0" err="1"/>
              <a:t>should</a:t>
            </a:r>
            <a:r>
              <a:rPr lang="fi-FI" dirty="0"/>
              <a:t> </a:t>
            </a:r>
            <a:r>
              <a:rPr lang="fi-FI" dirty="0" err="1"/>
              <a:t>make</a:t>
            </a:r>
            <a:r>
              <a:rPr lang="fi-FI" dirty="0"/>
              <a:t> </a:t>
            </a:r>
            <a:r>
              <a:rPr lang="fi-FI" dirty="0" err="1"/>
              <a:t>sense</a:t>
            </a:r>
            <a:r>
              <a:rPr lang="fi-FI" dirty="0"/>
              <a:t>. </a:t>
            </a:r>
            <a:r>
              <a:rPr lang="fi-FI" dirty="0" err="1"/>
              <a:t>The</a:t>
            </a:r>
            <a:r>
              <a:rPr lang="fi-FI" dirty="0"/>
              <a:t> </a:t>
            </a:r>
            <a:r>
              <a:rPr lang="fi-FI" dirty="0" err="1"/>
              <a:t>core</a:t>
            </a:r>
            <a:r>
              <a:rPr lang="fi-FI" dirty="0"/>
              <a:t> </a:t>
            </a:r>
            <a:r>
              <a:rPr lang="fi-FI" dirty="0" err="1"/>
              <a:t>principles</a:t>
            </a:r>
            <a:r>
              <a:rPr lang="fi-FI" dirty="0"/>
              <a:t> I </a:t>
            </a:r>
            <a:r>
              <a:rPr lang="fi-FI" dirty="0" err="1"/>
              <a:t>now</a:t>
            </a:r>
            <a:r>
              <a:rPr lang="fi-FI" dirty="0"/>
              <a:t> </a:t>
            </a:r>
            <a:r>
              <a:rPr lang="fi-FI" dirty="0" err="1"/>
              <a:t>apply</a:t>
            </a:r>
            <a:r>
              <a:rPr lang="fi-FI" dirty="0"/>
              <a:t> </a:t>
            </a:r>
            <a:r>
              <a:rPr lang="fi-FI" dirty="0" err="1"/>
              <a:t>are</a:t>
            </a:r>
            <a:r>
              <a:rPr lang="fi-FI" dirty="0"/>
              <a:t> </a:t>
            </a:r>
            <a:r>
              <a:rPr lang="fi-FI" dirty="0" err="1"/>
              <a:t>visual</a:t>
            </a:r>
            <a:r>
              <a:rPr lang="fi-FI" dirty="0"/>
              <a:t> </a:t>
            </a:r>
            <a:r>
              <a:rPr lang="fi-FI" dirty="0" err="1"/>
              <a:t>hierarchy</a:t>
            </a:r>
            <a:r>
              <a:rPr lang="fi-FI" dirty="0"/>
              <a:t> (</a:t>
            </a:r>
            <a:r>
              <a:rPr lang="fi-FI" dirty="0" err="1"/>
              <a:t>guiding</a:t>
            </a:r>
            <a:r>
              <a:rPr lang="fi-FI" dirty="0"/>
              <a:t> </a:t>
            </a:r>
            <a:r>
              <a:rPr lang="fi-FI" dirty="0" err="1"/>
              <a:t>the</a:t>
            </a:r>
            <a:r>
              <a:rPr lang="fi-FI" dirty="0"/>
              <a:t> </a:t>
            </a:r>
            <a:r>
              <a:rPr lang="fi-FI" dirty="0" err="1"/>
              <a:t>user's</a:t>
            </a:r>
            <a:r>
              <a:rPr lang="fi-FI" dirty="0"/>
              <a:t> </a:t>
            </a:r>
            <a:r>
              <a:rPr lang="fi-FI" dirty="0" err="1"/>
              <a:t>eye</a:t>
            </a:r>
            <a:r>
              <a:rPr lang="fi-FI" dirty="0"/>
              <a:t> to </a:t>
            </a:r>
            <a:r>
              <a:rPr lang="fi-FI" dirty="0" err="1"/>
              <a:t>the</a:t>
            </a:r>
            <a:r>
              <a:rPr lang="fi-FI" dirty="0"/>
              <a:t> </a:t>
            </a:r>
            <a:r>
              <a:rPr lang="fi-FI" dirty="0" err="1"/>
              <a:t>most</a:t>
            </a:r>
            <a:r>
              <a:rPr lang="fi-FI" dirty="0"/>
              <a:t> </a:t>
            </a:r>
            <a:r>
              <a:rPr lang="fi-FI" dirty="0" err="1"/>
              <a:t>important</a:t>
            </a:r>
            <a:r>
              <a:rPr lang="fi-FI" dirty="0"/>
              <a:t> </a:t>
            </a:r>
            <a:r>
              <a:rPr lang="fi-FI" dirty="0" err="1"/>
              <a:t>information</a:t>
            </a:r>
            <a:r>
              <a:rPr lang="fi-FI" dirty="0"/>
              <a:t>). </a:t>
            </a:r>
            <a:r>
              <a:rPr lang="fi-FI" dirty="0" err="1"/>
              <a:t>Contrast</a:t>
            </a:r>
            <a:r>
              <a:rPr lang="fi-FI" dirty="0"/>
              <a:t> </a:t>
            </a:r>
            <a:r>
              <a:rPr lang="fi-FI" dirty="0" err="1"/>
              <a:t>helps</a:t>
            </a:r>
            <a:r>
              <a:rPr lang="fi-FI" dirty="0"/>
              <a:t> </a:t>
            </a:r>
            <a:r>
              <a:rPr lang="fi-FI" dirty="0" err="1"/>
              <a:t>highlight</a:t>
            </a:r>
            <a:r>
              <a:rPr lang="fi-FI" dirty="0"/>
              <a:t> </a:t>
            </a:r>
            <a:r>
              <a:rPr lang="fi-FI" dirty="0" err="1"/>
              <a:t>important</a:t>
            </a:r>
            <a:r>
              <a:rPr lang="fi-FI" dirty="0"/>
              <a:t> </a:t>
            </a:r>
            <a:r>
              <a:rPr lang="fi-FI" dirty="0" err="1"/>
              <a:t>elements</a:t>
            </a:r>
            <a:r>
              <a:rPr lang="fi-FI" dirty="0"/>
              <a:t> and </a:t>
            </a:r>
            <a:r>
              <a:rPr lang="fi-FI" dirty="0" err="1"/>
              <a:t>makes</a:t>
            </a:r>
            <a:r>
              <a:rPr lang="fi-FI" dirty="0"/>
              <a:t> </a:t>
            </a:r>
            <a:r>
              <a:rPr lang="fi-FI" dirty="0" err="1"/>
              <a:t>the</a:t>
            </a:r>
            <a:r>
              <a:rPr lang="fi-FI" dirty="0"/>
              <a:t> </a:t>
            </a:r>
            <a:r>
              <a:rPr lang="fi-FI" dirty="0" err="1"/>
              <a:t>interface</a:t>
            </a:r>
            <a:r>
              <a:rPr lang="fi-FI" dirty="0"/>
              <a:t> </a:t>
            </a:r>
            <a:r>
              <a:rPr lang="fi-FI" dirty="0" err="1"/>
              <a:t>readable</a:t>
            </a:r>
            <a:r>
              <a:rPr lang="fi-FI" dirty="0"/>
              <a:t>. </a:t>
            </a:r>
            <a:r>
              <a:rPr lang="fi-FI" dirty="0" err="1"/>
              <a:t>Emphasis</a:t>
            </a:r>
            <a:r>
              <a:rPr lang="fi-FI" dirty="0"/>
              <a:t> </a:t>
            </a:r>
            <a:r>
              <a:rPr lang="fi-FI" dirty="0" err="1"/>
              <a:t>directs</a:t>
            </a:r>
            <a:r>
              <a:rPr lang="fi-FI" dirty="0"/>
              <a:t> </a:t>
            </a:r>
            <a:r>
              <a:rPr lang="fi-FI" dirty="0" err="1"/>
              <a:t>the</a:t>
            </a:r>
            <a:r>
              <a:rPr lang="fi-FI" dirty="0"/>
              <a:t> </a:t>
            </a:r>
            <a:r>
              <a:rPr lang="fi-FI" dirty="0" err="1"/>
              <a:t>user's</a:t>
            </a:r>
            <a:r>
              <a:rPr lang="fi-FI" dirty="0"/>
              <a:t> </a:t>
            </a:r>
            <a:r>
              <a:rPr lang="fi-FI" dirty="0" err="1"/>
              <a:t>attention</a:t>
            </a:r>
            <a:r>
              <a:rPr lang="fi-FI" dirty="0"/>
              <a:t> to </a:t>
            </a:r>
            <a:r>
              <a:rPr lang="fi-FI" dirty="0" err="1"/>
              <a:t>key</a:t>
            </a:r>
            <a:r>
              <a:rPr lang="fi-FI" dirty="0"/>
              <a:t> </a:t>
            </a:r>
            <a:r>
              <a:rPr lang="fi-FI" dirty="0" err="1"/>
              <a:t>actions</a:t>
            </a:r>
            <a:r>
              <a:rPr lang="fi-FI" dirty="0"/>
              <a:t> and </a:t>
            </a:r>
            <a:r>
              <a:rPr lang="fi-FI" dirty="0" err="1"/>
              <a:t>information</a:t>
            </a:r>
            <a:r>
              <a:rPr lang="fi-FI" dirty="0"/>
              <a:t>. </a:t>
            </a:r>
            <a:r>
              <a:rPr lang="fi-FI" dirty="0" err="1"/>
              <a:t>Alignment</a:t>
            </a:r>
            <a:r>
              <a:rPr lang="fi-FI" dirty="0"/>
              <a:t> and </a:t>
            </a:r>
            <a:r>
              <a:rPr lang="fi-FI" dirty="0" err="1"/>
              <a:t>proportions</a:t>
            </a:r>
            <a:r>
              <a:rPr lang="fi-FI" dirty="0"/>
              <a:t> </a:t>
            </a:r>
            <a:r>
              <a:rPr lang="fi-FI" dirty="0" err="1"/>
              <a:t>create</a:t>
            </a:r>
            <a:r>
              <a:rPr lang="fi-FI" dirty="0"/>
              <a:t> a </a:t>
            </a:r>
            <a:r>
              <a:rPr lang="fi-FI" dirty="0" err="1"/>
              <a:t>neat</a:t>
            </a:r>
            <a:r>
              <a:rPr lang="fi-FI" dirty="0"/>
              <a:t> and </a:t>
            </a:r>
            <a:r>
              <a:rPr lang="fi-FI" dirty="0" err="1"/>
              <a:t>balanced</a:t>
            </a:r>
            <a:r>
              <a:rPr lang="fi-FI" dirty="0"/>
              <a:t> look, </a:t>
            </a:r>
            <a:r>
              <a:rPr lang="fi-FI" dirty="0" err="1"/>
              <a:t>making</a:t>
            </a:r>
            <a:r>
              <a:rPr lang="fi-FI" dirty="0"/>
              <a:t> </a:t>
            </a:r>
            <a:r>
              <a:rPr lang="fi-FI" dirty="0" err="1"/>
              <a:t>the</a:t>
            </a:r>
            <a:r>
              <a:rPr lang="fi-FI" dirty="0"/>
              <a:t> </a:t>
            </a:r>
            <a:r>
              <a:rPr lang="fi-FI" dirty="0" err="1"/>
              <a:t>interface</a:t>
            </a:r>
            <a:r>
              <a:rPr lang="fi-FI" dirty="0"/>
              <a:t> </a:t>
            </a:r>
            <a:r>
              <a:rPr lang="fi-FI" dirty="0" err="1"/>
              <a:t>easier</a:t>
            </a:r>
            <a:r>
              <a:rPr lang="fi-FI" dirty="0"/>
              <a:t> to </a:t>
            </a:r>
            <a:r>
              <a:rPr lang="fi-FI" dirty="0" err="1"/>
              <a:t>read</a:t>
            </a:r>
            <a:r>
              <a:rPr lang="fi-FI" dirty="0"/>
              <a:t>. </a:t>
            </a:r>
            <a:r>
              <a:rPr lang="fi-FI" dirty="0" err="1"/>
              <a:t>Repetition</a:t>
            </a:r>
            <a:r>
              <a:rPr lang="fi-FI" dirty="0"/>
              <a:t> and </a:t>
            </a:r>
            <a:r>
              <a:rPr lang="fi-FI" dirty="0" err="1"/>
              <a:t>consistency</a:t>
            </a:r>
            <a:r>
              <a:rPr lang="fi-FI" dirty="0"/>
              <a:t> of </a:t>
            </a:r>
            <a:r>
              <a:rPr lang="fi-FI" dirty="0" err="1"/>
              <a:t>elements</a:t>
            </a:r>
            <a:r>
              <a:rPr lang="fi-FI" dirty="0"/>
              <a:t> </a:t>
            </a:r>
            <a:r>
              <a:rPr lang="fi-FI" dirty="0" err="1"/>
              <a:t>create</a:t>
            </a:r>
            <a:r>
              <a:rPr lang="fi-FI" dirty="0"/>
              <a:t> a </a:t>
            </a:r>
            <a:r>
              <a:rPr lang="fi-FI" dirty="0" err="1"/>
              <a:t>unified</a:t>
            </a:r>
            <a:r>
              <a:rPr lang="fi-FI" dirty="0"/>
              <a:t> </a:t>
            </a:r>
            <a:r>
              <a:rPr lang="fi-FI" dirty="0" err="1"/>
              <a:t>style</a:t>
            </a:r>
            <a:r>
              <a:rPr lang="fi-FI" dirty="0"/>
              <a:t> and </a:t>
            </a:r>
            <a:r>
              <a:rPr lang="fi-FI" dirty="0" err="1"/>
              <a:t>make</a:t>
            </a:r>
            <a:r>
              <a:rPr lang="fi-FI" dirty="0"/>
              <a:t> </a:t>
            </a:r>
            <a:r>
              <a:rPr lang="fi-FI" dirty="0" err="1"/>
              <a:t>the</a:t>
            </a:r>
            <a:r>
              <a:rPr lang="fi-FI" dirty="0"/>
              <a:t> </a:t>
            </a:r>
            <a:r>
              <a:rPr lang="fi-FI" dirty="0" err="1"/>
              <a:t>app</a:t>
            </a:r>
            <a:r>
              <a:rPr lang="fi-FI" dirty="0"/>
              <a:t> </a:t>
            </a:r>
            <a:r>
              <a:rPr lang="fi-FI" dirty="0" err="1"/>
              <a:t>understandable</a:t>
            </a:r>
            <a:r>
              <a:rPr lang="fi-FI" dirty="0"/>
              <a:t>. </a:t>
            </a:r>
            <a:r>
              <a:rPr lang="fi-FI" dirty="0" err="1"/>
              <a:t>Proximity</a:t>
            </a:r>
            <a:r>
              <a:rPr lang="fi-FI" dirty="0"/>
              <a:t> of </a:t>
            </a:r>
            <a:r>
              <a:rPr lang="fi-FI" dirty="0" err="1"/>
              <a:t>elements</a:t>
            </a:r>
            <a:r>
              <a:rPr lang="fi-FI" dirty="0"/>
              <a:t> </a:t>
            </a:r>
            <a:r>
              <a:rPr lang="fi-FI" dirty="0" err="1"/>
              <a:t>helps</a:t>
            </a:r>
            <a:r>
              <a:rPr lang="fi-FI" dirty="0"/>
              <a:t> </a:t>
            </a:r>
            <a:r>
              <a:rPr lang="fi-FI" dirty="0" err="1"/>
              <a:t>logically</a:t>
            </a:r>
            <a:r>
              <a:rPr lang="fi-FI" dirty="0"/>
              <a:t> </a:t>
            </a:r>
            <a:r>
              <a:rPr lang="fi-FI" dirty="0" err="1"/>
              <a:t>group</a:t>
            </a:r>
            <a:r>
              <a:rPr lang="fi-FI" dirty="0"/>
              <a:t> </a:t>
            </a:r>
            <a:r>
              <a:rPr lang="fi-FI" dirty="0" err="1"/>
              <a:t>related</a:t>
            </a:r>
            <a:r>
              <a:rPr lang="fi-FI" dirty="0"/>
              <a:t> </a:t>
            </a:r>
            <a:r>
              <a:rPr lang="fi-FI" dirty="0" err="1"/>
              <a:t>information</a:t>
            </a:r>
            <a:r>
              <a:rPr lang="fi-FI" dirty="0"/>
              <a:t>. White </a:t>
            </a:r>
            <a:r>
              <a:rPr lang="fi-FI" dirty="0" err="1"/>
              <a:t>space</a:t>
            </a:r>
            <a:r>
              <a:rPr lang="fi-FI" dirty="0"/>
              <a:t> </a:t>
            </a:r>
            <a:r>
              <a:rPr lang="fi-FI" dirty="0" err="1"/>
              <a:t>improves</a:t>
            </a:r>
            <a:r>
              <a:rPr lang="fi-FI" dirty="0"/>
              <a:t> </a:t>
            </a:r>
            <a:r>
              <a:rPr lang="fi-FI" dirty="0" err="1"/>
              <a:t>readability</a:t>
            </a:r>
            <a:r>
              <a:rPr lang="fi-FI" dirty="0"/>
              <a:t> and </a:t>
            </a:r>
            <a:r>
              <a:rPr lang="fi-FI" dirty="0" err="1"/>
              <a:t>makes</a:t>
            </a:r>
            <a:r>
              <a:rPr lang="fi-FI" dirty="0"/>
              <a:t> </a:t>
            </a:r>
            <a:r>
              <a:rPr lang="fi-FI" dirty="0" err="1"/>
              <a:t>the</a:t>
            </a:r>
            <a:r>
              <a:rPr lang="fi-FI" dirty="0"/>
              <a:t> </a:t>
            </a:r>
            <a:r>
              <a:rPr lang="fi-FI" dirty="0" err="1"/>
              <a:t>interface</a:t>
            </a:r>
            <a:r>
              <a:rPr lang="fi-FI" dirty="0"/>
              <a:t> </a:t>
            </a:r>
            <a:r>
              <a:rPr lang="fi-FI" dirty="0" err="1"/>
              <a:t>less</a:t>
            </a:r>
            <a:r>
              <a:rPr lang="fi-FI" dirty="0"/>
              <a:t> </a:t>
            </a:r>
            <a:r>
              <a:rPr lang="fi-FI" dirty="0" err="1"/>
              <a:t>cluttered</a:t>
            </a:r>
            <a:r>
              <a:rPr lang="fi-FI" dirty="0"/>
              <a:t>. </a:t>
            </a:r>
            <a:r>
              <a:rPr lang="fi-FI" dirty="0" err="1"/>
              <a:t>It's</a:t>
            </a:r>
            <a:r>
              <a:rPr lang="fi-FI" dirty="0"/>
              <a:t> </a:t>
            </a:r>
            <a:r>
              <a:rPr lang="fi-FI" dirty="0" err="1"/>
              <a:t>also</a:t>
            </a:r>
            <a:r>
              <a:rPr lang="fi-FI" dirty="0"/>
              <a:t> </a:t>
            </a:r>
            <a:r>
              <a:rPr lang="fi-FI" dirty="0" err="1"/>
              <a:t>important</a:t>
            </a:r>
            <a:r>
              <a:rPr lang="fi-FI" dirty="0"/>
              <a:t> to design </a:t>
            </a:r>
            <a:r>
              <a:rPr lang="fi-FI" dirty="0" err="1"/>
              <a:t>with</a:t>
            </a:r>
            <a:r>
              <a:rPr lang="fi-FI" dirty="0"/>
              <a:t> </a:t>
            </a:r>
            <a:r>
              <a:rPr lang="fi-FI" dirty="0" err="1"/>
              <a:t>constraints</a:t>
            </a:r>
            <a:r>
              <a:rPr lang="fi-FI" dirty="0"/>
              <a:t> in </a:t>
            </a:r>
            <a:r>
              <a:rPr lang="fi-FI" dirty="0" err="1"/>
              <a:t>mind</a:t>
            </a:r>
            <a:r>
              <a:rPr lang="fi-FI" dirty="0"/>
              <a:t>—</a:t>
            </a:r>
            <a:r>
              <a:rPr lang="fi-FI" dirty="0" err="1"/>
              <a:t>responsiveness</a:t>
            </a:r>
            <a:r>
              <a:rPr lang="fi-FI" dirty="0"/>
              <a:t>, </a:t>
            </a:r>
            <a:r>
              <a:rPr lang="fi-FI" dirty="0" err="1"/>
              <a:t>performance</a:t>
            </a:r>
            <a:r>
              <a:rPr lang="fi-FI" dirty="0"/>
              <a:t>, and </a:t>
            </a:r>
            <a:r>
              <a:rPr lang="fi-FI" dirty="0" err="1"/>
              <a:t>accessibility</a:t>
            </a:r>
            <a:r>
              <a:rPr lang="fi-FI" dirty="0"/>
              <a:t>—</a:t>
            </a:r>
            <a:r>
              <a:rPr lang="fi-FI" dirty="0" err="1"/>
              <a:t>so</a:t>
            </a:r>
            <a:r>
              <a:rPr lang="fi-FI" dirty="0"/>
              <a:t> </a:t>
            </a:r>
            <a:r>
              <a:rPr lang="fi-FI" dirty="0" err="1"/>
              <a:t>that</a:t>
            </a:r>
            <a:r>
              <a:rPr lang="fi-FI" dirty="0"/>
              <a:t> </a:t>
            </a:r>
            <a:r>
              <a:rPr lang="fi-FI" dirty="0" err="1"/>
              <a:t>the</a:t>
            </a:r>
            <a:r>
              <a:rPr lang="fi-FI" dirty="0"/>
              <a:t> </a:t>
            </a:r>
            <a:r>
              <a:rPr lang="fi-FI" dirty="0" err="1"/>
              <a:t>interface</a:t>
            </a:r>
            <a:r>
              <a:rPr lang="fi-FI" dirty="0"/>
              <a:t> </a:t>
            </a:r>
            <a:r>
              <a:rPr lang="fi-FI" dirty="0" err="1"/>
              <a:t>works</a:t>
            </a:r>
            <a:r>
              <a:rPr lang="fi-FI" dirty="0"/>
              <a:t> for </a:t>
            </a:r>
            <a:r>
              <a:rPr lang="fi-FI" dirty="0" err="1"/>
              <a:t>both</a:t>
            </a:r>
            <a:r>
              <a:rPr lang="fi-FI" dirty="0"/>
              <a:t> </a:t>
            </a:r>
            <a:r>
              <a:rPr lang="fi-FI" dirty="0" err="1"/>
              <a:t>real</a:t>
            </a:r>
            <a:r>
              <a:rPr lang="fi-FI" dirty="0"/>
              <a:t> </a:t>
            </a:r>
            <a:r>
              <a:rPr lang="fi-FI" dirty="0" err="1"/>
              <a:t>users</a:t>
            </a:r>
            <a:r>
              <a:rPr lang="fi-FI" dirty="0"/>
              <a:t> and </a:t>
            </a:r>
            <a:r>
              <a:rPr lang="fi-FI" dirty="0" err="1"/>
              <a:t>devices</a:t>
            </a:r>
            <a:r>
              <a:rPr lang="fi-FI" dirty="0"/>
              <a:t>.</a:t>
            </a:r>
            <a:endParaRPr lang="en-US" dirty="0"/>
          </a:p>
          <a:p>
            <a:endParaRPr lang="fi-FI" dirty="0"/>
          </a:p>
        </p:txBody>
      </p:sp>
    </p:spTree>
    <p:extLst>
      <p:ext uri="{BB962C8B-B14F-4D97-AF65-F5344CB8AC3E}">
        <p14:creationId xmlns:p14="http://schemas.microsoft.com/office/powerpoint/2010/main" val="330392900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Crop</Template>
  <TotalTime>474</TotalTime>
  <Words>1059</Words>
  <Application>Microsoft Macintosh PowerPoint</Application>
  <PresentationFormat>Widescreen</PresentationFormat>
  <Paragraphs>56</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Gill Sans MT</vt:lpstr>
      <vt:lpstr>Parcel</vt:lpstr>
      <vt:lpstr>Standards and trends +  UI lessons recap </vt:lpstr>
      <vt:lpstr>eCommerce </vt:lpstr>
      <vt:lpstr>News / Media </vt:lpstr>
      <vt:lpstr>Personal portfolio</vt:lpstr>
      <vt:lpstr>Miscellaneous (company / product / project) </vt:lpstr>
      <vt:lpstr>Trends:</vt:lpstr>
      <vt:lpstr>What all examples have in common:</vt:lpstr>
      <vt:lpstr>Key UI differences between categories:</vt:lpstr>
      <vt:lpstr>I have learned   Design Principles  </vt:lpstr>
      <vt:lpstr> I have learned   wireframe modeling </vt:lpstr>
      <vt:lpstr>I have learned   Prototyping</vt:lpstr>
      <vt:lpstr>I have learned  Accessibility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Shitikova Anna</dc:creator>
  <cp:lastModifiedBy>Shitikova Anna</cp:lastModifiedBy>
  <cp:revision>5</cp:revision>
  <dcterms:created xsi:type="dcterms:W3CDTF">2025-10-02T09:53:24Z</dcterms:created>
  <dcterms:modified xsi:type="dcterms:W3CDTF">2025-10-02T17:50:53Z</dcterms:modified>
</cp:coreProperties>
</file>